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442" r:id="rId2"/>
    <p:sldId id="477" r:id="rId3"/>
    <p:sldId id="468" r:id="rId4"/>
    <p:sldId id="445" r:id="rId5"/>
    <p:sldId id="465" r:id="rId6"/>
    <p:sldId id="447" r:id="rId7"/>
    <p:sldId id="466" r:id="rId8"/>
    <p:sldId id="471" r:id="rId9"/>
    <p:sldId id="473" r:id="rId10"/>
    <p:sldId id="448" r:id="rId11"/>
    <p:sldId id="449" r:id="rId12"/>
    <p:sldId id="450" r:id="rId13"/>
    <p:sldId id="451" r:id="rId14"/>
    <p:sldId id="467" r:id="rId15"/>
    <p:sldId id="452" r:id="rId16"/>
    <p:sldId id="453" r:id="rId17"/>
    <p:sldId id="454" r:id="rId18"/>
    <p:sldId id="474" r:id="rId19"/>
    <p:sldId id="461" r:id="rId20"/>
    <p:sldId id="458" r:id="rId21"/>
    <p:sldId id="459" r:id="rId22"/>
    <p:sldId id="478" r:id="rId23"/>
  </p:sldIdLst>
  <p:sldSz cx="9144000" cy="5143500" type="screen16x9"/>
  <p:notesSz cx="6797675" cy="9928225"/>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246D"/>
    <a:srgbClr val="FFFFFF"/>
    <a:srgbClr val="002A41"/>
    <a:srgbClr val="AF0822"/>
    <a:srgbClr val="FFCE2D"/>
    <a:srgbClr val="9F9B4F"/>
    <a:srgbClr val="109DEC"/>
    <a:srgbClr val="54135A"/>
    <a:srgbClr val="FFCC00"/>
    <a:srgbClr val="A19A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3953" autoAdjust="0"/>
  </p:normalViewPr>
  <p:slideViewPr>
    <p:cSldViewPr snapToGrid="0" snapToObjects="1">
      <p:cViewPr varScale="1">
        <p:scale>
          <a:sx n="101" d="100"/>
          <a:sy n="101" d="100"/>
        </p:scale>
        <p:origin x="702" y="9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15ACC-96A6-4E5A-8F32-09D74217447A}" type="doc">
      <dgm:prSet loTypeId="urn:microsoft.com/office/officeart/2005/8/layout/pList2" loCatId="list" qsTypeId="urn:microsoft.com/office/officeart/2005/8/quickstyle/simple1" qsCatId="simple" csTypeId="urn:microsoft.com/office/officeart/2005/8/colors/accent0_2" csCatId="mainScheme" phldr="1"/>
      <dgm:spPr/>
      <dgm:t>
        <a:bodyPr/>
        <a:lstStyle/>
        <a:p>
          <a:endParaRPr lang="en-US"/>
        </a:p>
      </dgm:t>
    </dgm:pt>
    <dgm:pt modelId="{BA81B2C6-B804-4A2D-B215-8A6B3F9C1E49}">
      <dgm:prSet phldrT="[Text]" custT="1"/>
      <dgm:spPr>
        <a:ln>
          <a:solidFill>
            <a:schemeClr val="dk2">
              <a:shade val="80000"/>
              <a:hueOff val="0"/>
              <a:satOff val="0"/>
              <a:lumOff val="0"/>
            </a:schemeClr>
          </a:solidFill>
        </a:ln>
      </dgm:spPr>
      <dgm:t>
        <a:bodyPr/>
        <a:lstStyle/>
        <a:p>
          <a:r>
            <a:rPr lang="en-US" sz="1200" dirty="0" smtClean="0">
              <a:solidFill>
                <a:schemeClr val="tx1"/>
              </a:solidFill>
            </a:rPr>
            <a:t>Training Needs Analysis on </a:t>
          </a:r>
          <a:r>
            <a:rPr lang="en-US" sz="1200" b="1" dirty="0" smtClean="0">
              <a:solidFill>
                <a:schemeClr val="tx1"/>
              </a:solidFill>
            </a:rPr>
            <a:t>Realising Your Potential Approach  </a:t>
          </a:r>
          <a:r>
            <a:rPr lang="en-US" sz="1200" b="1" dirty="0" err="1" smtClean="0">
              <a:solidFill>
                <a:schemeClr val="tx1"/>
              </a:solidFill>
            </a:rPr>
            <a:t>behavioural</a:t>
          </a:r>
          <a:r>
            <a:rPr lang="en-US" sz="1200" b="1" dirty="0" smtClean="0">
              <a:solidFill>
                <a:schemeClr val="tx1"/>
              </a:solidFill>
            </a:rPr>
            <a:t> attributes </a:t>
          </a:r>
          <a:r>
            <a:rPr lang="en-US" sz="1200" dirty="0" smtClean="0">
              <a:solidFill>
                <a:schemeClr val="tx1"/>
              </a:solidFill>
            </a:rPr>
            <a:t>linked to grade</a:t>
          </a:r>
          <a:endParaRPr lang="en-US" sz="1200" dirty="0">
            <a:solidFill>
              <a:schemeClr val="tx1"/>
            </a:solidFill>
          </a:endParaRPr>
        </a:p>
      </dgm:t>
    </dgm:pt>
    <dgm:pt modelId="{8646F74D-EB07-49C4-A031-708B50C9C914}" type="parTrans" cxnId="{5D8F5C6B-ED21-4A34-9776-11B5F87185D5}">
      <dgm:prSet/>
      <dgm:spPr/>
      <dgm:t>
        <a:bodyPr/>
        <a:lstStyle/>
        <a:p>
          <a:endParaRPr lang="en-US"/>
        </a:p>
      </dgm:t>
    </dgm:pt>
    <dgm:pt modelId="{62EE0281-6467-4E45-9DA2-7CA7F57354EE}" type="sibTrans" cxnId="{5D8F5C6B-ED21-4A34-9776-11B5F87185D5}">
      <dgm:prSet/>
      <dgm:spPr/>
      <dgm:t>
        <a:bodyPr/>
        <a:lstStyle/>
        <a:p>
          <a:endParaRPr lang="en-US"/>
        </a:p>
      </dgm:t>
    </dgm:pt>
    <dgm:pt modelId="{9305C37C-E8DA-4394-A88C-53EBFE864A52}">
      <dgm:prSet phldrT="[Text]" custT="1"/>
      <dgm:spPr>
        <a:ln>
          <a:solidFill>
            <a:schemeClr val="dk2">
              <a:shade val="80000"/>
              <a:hueOff val="0"/>
              <a:satOff val="0"/>
              <a:lumOff val="0"/>
            </a:schemeClr>
          </a:solidFill>
        </a:ln>
      </dgm:spPr>
      <dgm:t>
        <a:bodyPr/>
        <a:lstStyle/>
        <a:p>
          <a:r>
            <a:rPr lang="en-US" sz="1400" b="0" dirty="0" smtClean="0">
              <a:solidFill>
                <a:schemeClr val="tx1"/>
              </a:solidFill>
            </a:rPr>
            <a:t>Consider and identify essential </a:t>
          </a:r>
          <a:r>
            <a:rPr lang="en-US" sz="1400" b="1" dirty="0" smtClean="0">
              <a:solidFill>
                <a:schemeClr val="tx1"/>
              </a:solidFill>
            </a:rPr>
            <a:t>occupational skills </a:t>
          </a:r>
          <a:r>
            <a:rPr lang="en-US" sz="1400" b="0" dirty="0" smtClean="0">
              <a:solidFill>
                <a:schemeClr val="tx1"/>
              </a:solidFill>
            </a:rPr>
            <a:t>for your role</a:t>
          </a:r>
          <a:endParaRPr lang="en-US" sz="1400" b="0" dirty="0">
            <a:solidFill>
              <a:schemeClr val="tx1"/>
            </a:solidFill>
          </a:endParaRPr>
        </a:p>
      </dgm:t>
    </dgm:pt>
    <dgm:pt modelId="{22149191-7FA1-4463-89CE-54CAD2899C31}" type="parTrans" cxnId="{DCA3AAF3-6F46-4A83-BA73-6622FC8AAA49}">
      <dgm:prSet/>
      <dgm:spPr/>
      <dgm:t>
        <a:bodyPr/>
        <a:lstStyle/>
        <a:p>
          <a:endParaRPr lang="en-US"/>
        </a:p>
      </dgm:t>
    </dgm:pt>
    <dgm:pt modelId="{CA44DD55-EEE7-4189-BF38-52858000C804}" type="sibTrans" cxnId="{DCA3AAF3-6F46-4A83-BA73-6622FC8AAA49}">
      <dgm:prSet/>
      <dgm:spPr/>
      <dgm:t>
        <a:bodyPr/>
        <a:lstStyle/>
        <a:p>
          <a:endParaRPr lang="en-US"/>
        </a:p>
      </dgm:t>
    </dgm:pt>
    <dgm:pt modelId="{F46A8DDD-DF72-4093-AEA5-293224E26C4D}">
      <dgm:prSet phldrT="[Text]" custT="1"/>
      <dgm:spPr>
        <a:ln>
          <a:solidFill>
            <a:schemeClr val="dk2">
              <a:shade val="80000"/>
              <a:hueOff val="0"/>
              <a:satOff val="0"/>
              <a:lumOff val="0"/>
            </a:schemeClr>
          </a:solidFill>
        </a:ln>
      </dgm:spPr>
      <dgm:t>
        <a:bodyPr/>
        <a:lstStyle/>
        <a:p>
          <a:r>
            <a:rPr lang="en-US" sz="1400" dirty="0" smtClean="0">
              <a:solidFill>
                <a:schemeClr val="tx1"/>
              </a:solidFill>
            </a:rPr>
            <a:t>Creation of a  development  plan </a:t>
          </a:r>
          <a:endParaRPr lang="en-US" sz="1400" dirty="0">
            <a:solidFill>
              <a:schemeClr val="tx1"/>
            </a:solidFill>
          </a:endParaRPr>
        </a:p>
      </dgm:t>
    </dgm:pt>
    <dgm:pt modelId="{300E7F8C-EB84-4C0C-B89F-E26BAE740556}" type="parTrans" cxnId="{B12FA56F-3AF3-41BB-AE60-7000D2DDB0E8}">
      <dgm:prSet/>
      <dgm:spPr/>
      <dgm:t>
        <a:bodyPr/>
        <a:lstStyle/>
        <a:p>
          <a:endParaRPr lang="en-US"/>
        </a:p>
      </dgm:t>
    </dgm:pt>
    <dgm:pt modelId="{648C7C42-A362-4E5D-A4A4-A8935FC5CBC9}" type="sibTrans" cxnId="{B12FA56F-3AF3-41BB-AE60-7000D2DDB0E8}">
      <dgm:prSet/>
      <dgm:spPr/>
      <dgm:t>
        <a:bodyPr/>
        <a:lstStyle/>
        <a:p>
          <a:endParaRPr lang="en-US"/>
        </a:p>
      </dgm:t>
    </dgm:pt>
    <dgm:pt modelId="{49FDC4C1-7D5A-4FBC-B215-B33F4B692727}">
      <dgm:prSet phldrT="[Text]" custT="1"/>
      <dgm:spPr>
        <a:ln>
          <a:solidFill>
            <a:schemeClr val="dk2">
              <a:shade val="80000"/>
              <a:hueOff val="0"/>
              <a:satOff val="0"/>
              <a:lumOff val="0"/>
            </a:schemeClr>
          </a:solidFill>
        </a:ln>
      </dgm:spPr>
      <dgm:t>
        <a:bodyPr/>
        <a:lstStyle/>
        <a:p>
          <a:r>
            <a:rPr lang="en-US" sz="1400" b="1" dirty="0" smtClean="0">
              <a:solidFill>
                <a:schemeClr val="tx1"/>
              </a:solidFill>
            </a:rPr>
            <a:t>Core Skills Training </a:t>
          </a:r>
          <a:r>
            <a:rPr lang="en-US" sz="1400" dirty="0" smtClean="0">
              <a:solidFill>
                <a:schemeClr val="tx1"/>
              </a:solidFill>
            </a:rPr>
            <a:t>Needs Analysis on Job Family core skills linked to grade</a:t>
          </a:r>
          <a:endParaRPr lang="en-US" sz="1400" dirty="0">
            <a:solidFill>
              <a:schemeClr val="tx1"/>
            </a:solidFill>
          </a:endParaRPr>
        </a:p>
      </dgm:t>
    </dgm:pt>
    <dgm:pt modelId="{386A4755-7ACB-4FBA-A9CA-5BA1022CC557}" type="sibTrans" cxnId="{3A03CF5D-C332-43D6-B463-6D2962D13BF2}">
      <dgm:prSet/>
      <dgm:spPr/>
      <dgm:t>
        <a:bodyPr/>
        <a:lstStyle/>
        <a:p>
          <a:endParaRPr lang="en-US"/>
        </a:p>
      </dgm:t>
    </dgm:pt>
    <dgm:pt modelId="{ED8E5123-1233-430D-8EDC-FE22850EC881}" type="parTrans" cxnId="{3A03CF5D-C332-43D6-B463-6D2962D13BF2}">
      <dgm:prSet/>
      <dgm:spPr/>
      <dgm:t>
        <a:bodyPr/>
        <a:lstStyle/>
        <a:p>
          <a:endParaRPr lang="en-US"/>
        </a:p>
      </dgm:t>
    </dgm:pt>
    <dgm:pt modelId="{6B8FE29C-5E13-4448-B02A-BE3B74E38515}" type="pres">
      <dgm:prSet presAssocID="{09915ACC-96A6-4E5A-8F32-09D74217447A}" presName="Name0" presStyleCnt="0">
        <dgm:presLayoutVars>
          <dgm:dir/>
          <dgm:resizeHandles val="exact"/>
        </dgm:presLayoutVars>
      </dgm:prSet>
      <dgm:spPr/>
      <dgm:t>
        <a:bodyPr/>
        <a:lstStyle/>
        <a:p>
          <a:endParaRPr lang="en-US"/>
        </a:p>
      </dgm:t>
    </dgm:pt>
    <dgm:pt modelId="{AC151872-AEA7-4E4A-975E-AEDEE6719031}" type="pres">
      <dgm:prSet presAssocID="{09915ACC-96A6-4E5A-8F32-09D74217447A}" presName="bkgdShp" presStyleLbl="alignAccFollowNode1" presStyleIdx="0" presStyleCnt="1" custLinFactNeighborX="1209" custLinFactNeighborY="-1640"/>
      <dgm:spPr>
        <a:ln>
          <a:noFill/>
        </a:ln>
      </dgm:spPr>
      <dgm:t>
        <a:bodyPr/>
        <a:lstStyle/>
        <a:p>
          <a:endParaRPr lang="en-US"/>
        </a:p>
      </dgm:t>
    </dgm:pt>
    <dgm:pt modelId="{E20AD2FD-D8E9-43BC-B163-81CCBE88078D}" type="pres">
      <dgm:prSet presAssocID="{09915ACC-96A6-4E5A-8F32-09D74217447A}" presName="linComp" presStyleCnt="0"/>
      <dgm:spPr/>
      <dgm:t>
        <a:bodyPr/>
        <a:lstStyle/>
        <a:p>
          <a:endParaRPr lang="en-US"/>
        </a:p>
      </dgm:t>
    </dgm:pt>
    <dgm:pt modelId="{C08B2B76-A48C-4519-AA79-DE17881C6037}" type="pres">
      <dgm:prSet presAssocID="{49FDC4C1-7D5A-4FBC-B215-B33F4B692727}" presName="compNode" presStyleCnt="0"/>
      <dgm:spPr/>
      <dgm:t>
        <a:bodyPr/>
        <a:lstStyle/>
        <a:p>
          <a:endParaRPr lang="en-US"/>
        </a:p>
      </dgm:t>
    </dgm:pt>
    <dgm:pt modelId="{847D7E28-2DEB-4EC5-9391-C42105058A49}" type="pres">
      <dgm:prSet presAssocID="{49FDC4C1-7D5A-4FBC-B215-B33F4B692727}" presName="node" presStyleLbl="node1" presStyleIdx="0" presStyleCnt="4" custScaleX="131119" custLinFactNeighborX="-12660" custLinFactNeighborY="758">
        <dgm:presLayoutVars>
          <dgm:bulletEnabled val="1"/>
        </dgm:presLayoutVars>
      </dgm:prSet>
      <dgm:spPr/>
      <dgm:t>
        <a:bodyPr/>
        <a:lstStyle/>
        <a:p>
          <a:endParaRPr lang="en-US"/>
        </a:p>
      </dgm:t>
    </dgm:pt>
    <dgm:pt modelId="{A0BE3C28-B601-49C4-B799-DFA56CAF2E77}" type="pres">
      <dgm:prSet presAssocID="{49FDC4C1-7D5A-4FBC-B215-B33F4B692727}" presName="invisiNode" presStyleLbl="node1" presStyleIdx="0" presStyleCnt="4"/>
      <dgm:spPr/>
      <dgm:t>
        <a:bodyPr/>
        <a:lstStyle/>
        <a:p>
          <a:endParaRPr lang="en-US"/>
        </a:p>
      </dgm:t>
    </dgm:pt>
    <dgm:pt modelId="{54CE429E-3ED3-48A5-88E7-175BA46A6D87}" type="pres">
      <dgm:prSet presAssocID="{49FDC4C1-7D5A-4FBC-B215-B33F4B692727}" presName="imagNode" presStyleLbl="fgImgPlace1" presStyleIdx="0" presStyleCnt="4" custScaleX="60917" custLinFactNeighborX="-16269" custLinFactNeighborY="2540"/>
      <dgm:spPr/>
      <dgm:t>
        <a:bodyPr/>
        <a:lstStyle/>
        <a:p>
          <a:endParaRPr lang="en-US"/>
        </a:p>
      </dgm:t>
    </dgm:pt>
    <dgm:pt modelId="{89617D35-45FB-4412-A8E7-1A72499435B8}" type="pres">
      <dgm:prSet presAssocID="{386A4755-7ACB-4FBA-A9CA-5BA1022CC557}" presName="sibTrans" presStyleLbl="sibTrans2D1" presStyleIdx="0" presStyleCnt="0"/>
      <dgm:spPr/>
      <dgm:t>
        <a:bodyPr/>
        <a:lstStyle/>
        <a:p>
          <a:endParaRPr lang="en-US"/>
        </a:p>
      </dgm:t>
    </dgm:pt>
    <dgm:pt modelId="{61DA8278-ABF5-43B9-BBCC-F4D803ADA952}" type="pres">
      <dgm:prSet presAssocID="{BA81B2C6-B804-4A2D-B215-8A6B3F9C1E49}" presName="compNode" presStyleCnt="0"/>
      <dgm:spPr/>
      <dgm:t>
        <a:bodyPr/>
        <a:lstStyle/>
        <a:p>
          <a:endParaRPr lang="en-US"/>
        </a:p>
      </dgm:t>
    </dgm:pt>
    <dgm:pt modelId="{36479B1E-36EB-4025-9D82-4CFBD1A225B6}" type="pres">
      <dgm:prSet presAssocID="{BA81B2C6-B804-4A2D-B215-8A6B3F9C1E49}" presName="node" presStyleLbl="node1" presStyleIdx="1" presStyleCnt="4" custScaleX="130166" custLinFactNeighborX="-4639" custLinFactNeighborY="758">
        <dgm:presLayoutVars>
          <dgm:bulletEnabled val="1"/>
        </dgm:presLayoutVars>
      </dgm:prSet>
      <dgm:spPr/>
      <dgm:t>
        <a:bodyPr/>
        <a:lstStyle/>
        <a:p>
          <a:endParaRPr lang="en-US"/>
        </a:p>
      </dgm:t>
    </dgm:pt>
    <dgm:pt modelId="{95E167DC-3F0B-4548-8608-50D5E7DEF4B9}" type="pres">
      <dgm:prSet presAssocID="{BA81B2C6-B804-4A2D-B215-8A6B3F9C1E49}" presName="invisiNode" presStyleLbl="node1" presStyleIdx="1" presStyleCnt="4"/>
      <dgm:spPr/>
      <dgm:t>
        <a:bodyPr/>
        <a:lstStyle/>
        <a:p>
          <a:endParaRPr lang="en-US"/>
        </a:p>
      </dgm:t>
    </dgm:pt>
    <dgm:pt modelId="{613AA0A0-4B2B-4634-B966-D254A591D765}" type="pres">
      <dgm:prSet presAssocID="{BA81B2C6-B804-4A2D-B215-8A6B3F9C1E49}" presName="imagNode" presStyleLbl="fgImgPlace1" presStyleIdx="1" presStyleCnt="4" custScaleX="119567" custScaleY="112045" custLinFactNeighborX="-4886" custLinFactNeighborY="-1329"/>
      <dgm:spPr>
        <a:blipFill rotWithShape="1">
          <a:blip xmlns:r="http://schemas.openxmlformats.org/officeDocument/2006/relationships" r:embed="rId1"/>
          <a:stretch>
            <a:fillRect/>
          </a:stretch>
        </a:blipFill>
      </dgm:spPr>
      <dgm:t>
        <a:bodyPr/>
        <a:lstStyle/>
        <a:p>
          <a:endParaRPr lang="en-US"/>
        </a:p>
      </dgm:t>
    </dgm:pt>
    <dgm:pt modelId="{FD0A28D4-AF34-47C8-9B85-1371FE3C8476}" type="pres">
      <dgm:prSet presAssocID="{62EE0281-6467-4E45-9DA2-7CA7F57354EE}" presName="sibTrans" presStyleLbl="sibTrans2D1" presStyleIdx="0" presStyleCnt="0"/>
      <dgm:spPr/>
      <dgm:t>
        <a:bodyPr/>
        <a:lstStyle/>
        <a:p>
          <a:endParaRPr lang="en-US"/>
        </a:p>
      </dgm:t>
    </dgm:pt>
    <dgm:pt modelId="{F0A62602-EF8B-4964-B292-9CA45D920446}" type="pres">
      <dgm:prSet presAssocID="{9305C37C-E8DA-4394-A88C-53EBFE864A52}" presName="compNode" presStyleCnt="0"/>
      <dgm:spPr/>
      <dgm:t>
        <a:bodyPr/>
        <a:lstStyle/>
        <a:p>
          <a:endParaRPr lang="en-US"/>
        </a:p>
      </dgm:t>
    </dgm:pt>
    <dgm:pt modelId="{0C98A413-6BE2-4904-B93F-8F3988CF916A}" type="pres">
      <dgm:prSet presAssocID="{9305C37C-E8DA-4394-A88C-53EBFE864A52}" presName="node" presStyleLbl="node1" presStyleIdx="2" presStyleCnt="4" custScaleX="124187" custLinFactNeighborX="-2114" custLinFactNeighborY="2424">
        <dgm:presLayoutVars>
          <dgm:bulletEnabled val="1"/>
        </dgm:presLayoutVars>
      </dgm:prSet>
      <dgm:spPr/>
      <dgm:t>
        <a:bodyPr/>
        <a:lstStyle/>
        <a:p>
          <a:endParaRPr lang="en-US"/>
        </a:p>
      </dgm:t>
    </dgm:pt>
    <dgm:pt modelId="{CC6B05C7-2323-498D-A311-00FA4CD9F8F4}" type="pres">
      <dgm:prSet presAssocID="{9305C37C-E8DA-4394-A88C-53EBFE864A52}" presName="invisiNode" presStyleLbl="node1" presStyleIdx="2" presStyleCnt="4"/>
      <dgm:spPr/>
      <dgm:t>
        <a:bodyPr/>
        <a:lstStyle/>
        <a:p>
          <a:endParaRPr lang="en-US"/>
        </a:p>
      </dgm:t>
    </dgm:pt>
    <dgm:pt modelId="{2F1A43C4-309F-4400-8224-91C2555AD63B}" type="pres">
      <dgm:prSet presAssocID="{9305C37C-E8DA-4394-A88C-53EBFE864A52}" presName="imagNode" presStyleLbl="fgImgPlace1" presStyleIdx="2" presStyleCnt="4"/>
      <dgm:spPr/>
      <dgm:t>
        <a:bodyPr/>
        <a:lstStyle/>
        <a:p>
          <a:endParaRPr lang="en-US"/>
        </a:p>
      </dgm:t>
    </dgm:pt>
    <dgm:pt modelId="{38629FD2-0214-40F2-A120-F60A2F0347C1}" type="pres">
      <dgm:prSet presAssocID="{CA44DD55-EEE7-4189-BF38-52858000C804}" presName="sibTrans" presStyleLbl="sibTrans2D1" presStyleIdx="0" presStyleCnt="0"/>
      <dgm:spPr/>
      <dgm:t>
        <a:bodyPr/>
        <a:lstStyle/>
        <a:p>
          <a:endParaRPr lang="en-US"/>
        </a:p>
      </dgm:t>
    </dgm:pt>
    <dgm:pt modelId="{99B1DF1A-B5F1-4AFF-9DEA-965F62C2FAE5}" type="pres">
      <dgm:prSet presAssocID="{F46A8DDD-DF72-4093-AEA5-293224E26C4D}" presName="compNode" presStyleCnt="0"/>
      <dgm:spPr/>
      <dgm:t>
        <a:bodyPr/>
        <a:lstStyle/>
        <a:p>
          <a:endParaRPr lang="en-US"/>
        </a:p>
      </dgm:t>
    </dgm:pt>
    <dgm:pt modelId="{FB3FBDE7-BC28-4E07-86BF-83D04EADEA23}" type="pres">
      <dgm:prSet presAssocID="{F46A8DDD-DF72-4093-AEA5-293224E26C4D}" presName="node" presStyleLbl="node1" presStyleIdx="3" presStyleCnt="4" custScaleX="128407" custLinFactNeighborX="14288" custLinFactNeighborY="3252">
        <dgm:presLayoutVars>
          <dgm:bulletEnabled val="1"/>
        </dgm:presLayoutVars>
      </dgm:prSet>
      <dgm:spPr/>
      <dgm:t>
        <a:bodyPr/>
        <a:lstStyle/>
        <a:p>
          <a:endParaRPr lang="en-US"/>
        </a:p>
      </dgm:t>
    </dgm:pt>
    <dgm:pt modelId="{69EFF87A-078C-4B08-8231-6C983F905730}" type="pres">
      <dgm:prSet presAssocID="{F46A8DDD-DF72-4093-AEA5-293224E26C4D}" presName="invisiNode" presStyleLbl="node1" presStyleIdx="3" presStyleCnt="4"/>
      <dgm:spPr/>
      <dgm:t>
        <a:bodyPr/>
        <a:lstStyle/>
        <a:p>
          <a:endParaRPr lang="en-US"/>
        </a:p>
      </dgm:t>
    </dgm:pt>
    <dgm:pt modelId="{E4A7D947-FF94-4D8B-94F0-E61F43CAD527}" type="pres">
      <dgm:prSet presAssocID="{F46A8DDD-DF72-4093-AEA5-293224E26C4D}" presName="imagNode" presStyleLbl="fgImgPlace1" presStyleIdx="3" presStyleCnt="4" custScaleX="120579" custScaleY="131556" custLinFactNeighborX="14222" custLinFactNeighborY="-1329"/>
      <dgm:spPr>
        <a:blipFill rotWithShape="1">
          <a:blip xmlns:r="http://schemas.openxmlformats.org/officeDocument/2006/relationships" r:embed="rId2"/>
          <a:stretch>
            <a:fillRect/>
          </a:stretch>
        </a:blipFill>
      </dgm:spPr>
      <dgm:t>
        <a:bodyPr/>
        <a:lstStyle/>
        <a:p>
          <a:endParaRPr lang="en-US"/>
        </a:p>
      </dgm:t>
    </dgm:pt>
  </dgm:ptLst>
  <dgm:cxnLst>
    <dgm:cxn modelId="{3A03CF5D-C332-43D6-B463-6D2962D13BF2}" srcId="{09915ACC-96A6-4E5A-8F32-09D74217447A}" destId="{49FDC4C1-7D5A-4FBC-B215-B33F4B692727}" srcOrd="0" destOrd="0" parTransId="{ED8E5123-1233-430D-8EDC-FE22850EC881}" sibTransId="{386A4755-7ACB-4FBA-A9CA-5BA1022CC557}"/>
    <dgm:cxn modelId="{F00AF68A-44F7-484A-96EF-145E48E9858F}" type="presOf" srcId="{386A4755-7ACB-4FBA-A9CA-5BA1022CC557}" destId="{89617D35-45FB-4412-A8E7-1A72499435B8}" srcOrd="0" destOrd="0" presId="urn:microsoft.com/office/officeart/2005/8/layout/pList2"/>
    <dgm:cxn modelId="{C0BF2B06-6FC9-45EE-ABB0-F4D2E8D31DAA}" type="presOf" srcId="{BA81B2C6-B804-4A2D-B215-8A6B3F9C1E49}" destId="{36479B1E-36EB-4025-9D82-4CFBD1A225B6}" srcOrd="0" destOrd="0" presId="urn:microsoft.com/office/officeart/2005/8/layout/pList2"/>
    <dgm:cxn modelId="{5D8F5C6B-ED21-4A34-9776-11B5F87185D5}" srcId="{09915ACC-96A6-4E5A-8F32-09D74217447A}" destId="{BA81B2C6-B804-4A2D-B215-8A6B3F9C1E49}" srcOrd="1" destOrd="0" parTransId="{8646F74D-EB07-49C4-A031-708B50C9C914}" sibTransId="{62EE0281-6467-4E45-9DA2-7CA7F57354EE}"/>
    <dgm:cxn modelId="{6663C736-3ADD-4D8D-AC0E-184BCDD71799}" type="presOf" srcId="{F46A8DDD-DF72-4093-AEA5-293224E26C4D}" destId="{FB3FBDE7-BC28-4E07-86BF-83D04EADEA23}" srcOrd="0" destOrd="0" presId="urn:microsoft.com/office/officeart/2005/8/layout/pList2"/>
    <dgm:cxn modelId="{B12FA56F-3AF3-41BB-AE60-7000D2DDB0E8}" srcId="{09915ACC-96A6-4E5A-8F32-09D74217447A}" destId="{F46A8DDD-DF72-4093-AEA5-293224E26C4D}" srcOrd="3" destOrd="0" parTransId="{300E7F8C-EB84-4C0C-B89F-E26BAE740556}" sibTransId="{648C7C42-A362-4E5D-A4A4-A8935FC5CBC9}"/>
    <dgm:cxn modelId="{830B2BCD-4C3E-46B0-AEE1-83C9BD31C3BA}" type="presOf" srcId="{CA44DD55-EEE7-4189-BF38-52858000C804}" destId="{38629FD2-0214-40F2-A120-F60A2F0347C1}" srcOrd="0" destOrd="0" presId="urn:microsoft.com/office/officeart/2005/8/layout/pList2"/>
    <dgm:cxn modelId="{60B6FD07-04B2-4543-9D0D-47F0D5B3280B}" type="presOf" srcId="{49FDC4C1-7D5A-4FBC-B215-B33F4B692727}" destId="{847D7E28-2DEB-4EC5-9391-C42105058A49}" srcOrd="0" destOrd="0" presId="urn:microsoft.com/office/officeart/2005/8/layout/pList2"/>
    <dgm:cxn modelId="{EF622C88-64B7-4D1A-B49A-AC0DABE1F8DD}" type="presOf" srcId="{9305C37C-E8DA-4394-A88C-53EBFE864A52}" destId="{0C98A413-6BE2-4904-B93F-8F3988CF916A}" srcOrd="0" destOrd="0" presId="urn:microsoft.com/office/officeart/2005/8/layout/pList2"/>
    <dgm:cxn modelId="{33667CF1-C22A-4FA4-BB09-D28D5E7B76F7}" type="presOf" srcId="{62EE0281-6467-4E45-9DA2-7CA7F57354EE}" destId="{FD0A28D4-AF34-47C8-9B85-1371FE3C8476}" srcOrd="0" destOrd="0" presId="urn:microsoft.com/office/officeart/2005/8/layout/pList2"/>
    <dgm:cxn modelId="{48D3F3AB-54F1-492A-8CA3-6609EA918897}" type="presOf" srcId="{09915ACC-96A6-4E5A-8F32-09D74217447A}" destId="{6B8FE29C-5E13-4448-B02A-BE3B74E38515}" srcOrd="0" destOrd="0" presId="urn:microsoft.com/office/officeart/2005/8/layout/pList2"/>
    <dgm:cxn modelId="{DCA3AAF3-6F46-4A83-BA73-6622FC8AAA49}" srcId="{09915ACC-96A6-4E5A-8F32-09D74217447A}" destId="{9305C37C-E8DA-4394-A88C-53EBFE864A52}" srcOrd="2" destOrd="0" parTransId="{22149191-7FA1-4463-89CE-54CAD2899C31}" sibTransId="{CA44DD55-EEE7-4189-BF38-52858000C804}"/>
    <dgm:cxn modelId="{761078BD-F1E1-48DC-8156-35469D90CA14}" type="presParOf" srcId="{6B8FE29C-5E13-4448-B02A-BE3B74E38515}" destId="{AC151872-AEA7-4E4A-975E-AEDEE6719031}" srcOrd="0" destOrd="0" presId="urn:microsoft.com/office/officeart/2005/8/layout/pList2"/>
    <dgm:cxn modelId="{BD21C1A6-91A3-4620-8025-171FC72C421D}" type="presParOf" srcId="{6B8FE29C-5E13-4448-B02A-BE3B74E38515}" destId="{E20AD2FD-D8E9-43BC-B163-81CCBE88078D}" srcOrd="1" destOrd="0" presId="urn:microsoft.com/office/officeart/2005/8/layout/pList2"/>
    <dgm:cxn modelId="{2C2B631D-CC11-4825-A736-25D240145EB9}" type="presParOf" srcId="{E20AD2FD-D8E9-43BC-B163-81CCBE88078D}" destId="{C08B2B76-A48C-4519-AA79-DE17881C6037}" srcOrd="0" destOrd="0" presId="urn:microsoft.com/office/officeart/2005/8/layout/pList2"/>
    <dgm:cxn modelId="{135C8FC5-3EF9-4D78-9BD9-4AF84B8AEEAA}" type="presParOf" srcId="{C08B2B76-A48C-4519-AA79-DE17881C6037}" destId="{847D7E28-2DEB-4EC5-9391-C42105058A49}" srcOrd="0" destOrd="0" presId="urn:microsoft.com/office/officeart/2005/8/layout/pList2"/>
    <dgm:cxn modelId="{E0FF51E0-D1AB-4BC8-9CAB-940466E47E77}" type="presParOf" srcId="{C08B2B76-A48C-4519-AA79-DE17881C6037}" destId="{A0BE3C28-B601-49C4-B799-DFA56CAF2E77}" srcOrd="1" destOrd="0" presId="urn:microsoft.com/office/officeart/2005/8/layout/pList2"/>
    <dgm:cxn modelId="{42F3DDA9-0E44-4587-B9C5-3CF6C5F96D2C}" type="presParOf" srcId="{C08B2B76-A48C-4519-AA79-DE17881C6037}" destId="{54CE429E-3ED3-48A5-88E7-175BA46A6D87}" srcOrd="2" destOrd="0" presId="urn:microsoft.com/office/officeart/2005/8/layout/pList2"/>
    <dgm:cxn modelId="{85A86242-A8A5-4F29-BE58-66DBD2E66331}" type="presParOf" srcId="{E20AD2FD-D8E9-43BC-B163-81CCBE88078D}" destId="{89617D35-45FB-4412-A8E7-1A72499435B8}" srcOrd="1" destOrd="0" presId="urn:microsoft.com/office/officeart/2005/8/layout/pList2"/>
    <dgm:cxn modelId="{AC43C6A5-CB29-439E-ABD4-10B27A7E43C9}" type="presParOf" srcId="{E20AD2FD-D8E9-43BC-B163-81CCBE88078D}" destId="{61DA8278-ABF5-43B9-BBCC-F4D803ADA952}" srcOrd="2" destOrd="0" presId="urn:microsoft.com/office/officeart/2005/8/layout/pList2"/>
    <dgm:cxn modelId="{FFA38869-A2BF-4A51-8701-F0F60ACDF814}" type="presParOf" srcId="{61DA8278-ABF5-43B9-BBCC-F4D803ADA952}" destId="{36479B1E-36EB-4025-9D82-4CFBD1A225B6}" srcOrd="0" destOrd="0" presId="urn:microsoft.com/office/officeart/2005/8/layout/pList2"/>
    <dgm:cxn modelId="{9654A783-172A-4949-9CAA-2788D85C796E}" type="presParOf" srcId="{61DA8278-ABF5-43B9-BBCC-F4D803ADA952}" destId="{95E167DC-3F0B-4548-8608-50D5E7DEF4B9}" srcOrd="1" destOrd="0" presId="urn:microsoft.com/office/officeart/2005/8/layout/pList2"/>
    <dgm:cxn modelId="{BA2FBE4A-312B-4518-BC24-3A32B717A1FD}" type="presParOf" srcId="{61DA8278-ABF5-43B9-BBCC-F4D803ADA952}" destId="{613AA0A0-4B2B-4634-B966-D254A591D765}" srcOrd="2" destOrd="0" presId="urn:microsoft.com/office/officeart/2005/8/layout/pList2"/>
    <dgm:cxn modelId="{FF5266DB-DCA0-4CEC-9447-2059E4568217}" type="presParOf" srcId="{E20AD2FD-D8E9-43BC-B163-81CCBE88078D}" destId="{FD0A28D4-AF34-47C8-9B85-1371FE3C8476}" srcOrd="3" destOrd="0" presId="urn:microsoft.com/office/officeart/2005/8/layout/pList2"/>
    <dgm:cxn modelId="{74D89EC5-DC4E-483D-AD30-FD86D0888AEE}" type="presParOf" srcId="{E20AD2FD-D8E9-43BC-B163-81CCBE88078D}" destId="{F0A62602-EF8B-4964-B292-9CA45D920446}" srcOrd="4" destOrd="0" presId="urn:microsoft.com/office/officeart/2005/8/layout/pList2"/>
    <dgm:cxn modelId="{5B6B79C6-F01D-4BE1-86F5-64B35793F74D}" type="presParOf" srcId="{F0A62602-EF8B-4964-B292-9CA45D920446}" destId="{0C98A413-6BE2-4904-B93F-8F3988CF916A}" srcOrd="0" destOrd="0" presId="urn:microsoft.com/office/officeart/2005/8/layout/pList2"/>
    <dgm:cxn modelId="{16194CB2-79D6-4105-B469-0162119FC746}" type="presParOf" srcId="{F0A62602-EF8B-4964-B292-9CA45D920446}" destId="{CC6B05C7-2323-498D-A311-00FA4CD9F8F4}" srcOrd="1" destOrd="0" presId="urn:microsoft.com/office/officeart/2005/8/layout/pList2"/>
    <dgm:cxn modelId="{5B9FC6D5-6B27-4327-889E-5C28D816AF65}" type="presParOf" srcId="{F0A62602-EF8B-4964-B292-9CA45D920446}" destId="{2F1A43C4-309F-4400-8224-91C2555AD63B}" srcOrd="2" destOrd="0" presId="urn:microsoft.com/office/officeart/2005/8/layout/pList2"/>
    <dgm:cxn modelId="{E1C27E3B-F7CB-4AF2-9FDC-BE783AE9859D}" type="presParOf" srcId="{E20AD2FD-D8E9-43BC-B163-81CCBE88078D}" destId="{38629FD2-0214-40F2-A120-F60A2F0347C1}" srcOrd="5" destOrd="0" presId="urn:microsoft.com/office/officeart/2005/8/layout/pList2"/>
    <dgm:cxn modelId="{6812313F-3E0E-40D1-B25D-F110D891135C}" type="presParOf" srcId="{E20AD2FD-D8E9-43BC-B163-81CCBE88078D}" destId="{99B1DF1A-B5F1-4AFF-9DEA-965F62C2FAE5}" srcOrd="6" destOrd="0" presId="urn:microsoft.com/office/officeart/2005/8/layout/pList2"/>
    <dgm:cxn modelId="{B1A5E48F-ADB4-478B-ABCF-6A27ABA218FF}" type="presParOf" srcId="{99B1DF1A-B5F1-4AFF-9DEA-965F62C2FAE5}" destId="{FB3FBDE7-BC28-4E07-86BF-83D04EADEA23}" srcOrd="0" destOrd="0" presId="urn:microsoft.com/office/officeart/2005/8/layout/pList2"/>
    <dgm:cxn modelId="{C8611FB0-2434-49BE-B013-A870EDE6BEFF}" type="presParOf" srcId="{99B1DF1A-B5F1-4AFF-9DEA-965F62C2FAE5}" destId="{69EFF87A-078C-4B08-8231-6C983F905730}" srcOrd="1" destOrd="0" presId="urn:microsoft.com/office/officeart/2005/8/layout/pList2"/>
    <dgm:cxn modelId="{0D7BACBB-0BA8-486D-A3ED-2C759765447D}" type="presParOf" srcId="{99B1DF1A-B5F1-4AFF-9DEA-965F62C2FAE5}" destId="{E4A7D947-FF94-4D8B-94F0-E61F43CAD527}"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51872-AEA7-4E4A-975E-AEDEE6719031}">
      <dsp:nvSpPr>
        <dsp:cNvPr id="0" name=""/>
        <dsp:cNvSpPr/>
      </dsp:nvSpPr>
      <dsp:spPr>
        <a:xfrm>
          <a:off x="0" y="0"/>
          <a:ext cx="5904120" cy="1534537"/>
        </a:xfrm>
        <a:prstGeom prst="roundRect">
          <a:avLst>
            <a:gd name="adj" fmla="val 10000"/>
          </a:avLst>
        </a:prstGeom>
        <a:solidFill>
          <a:schemeClr val="l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4CE429E-3ED3-48A5-88E7-175BA46A6D87}">
      <dsp:nvSpPr>
        <dsp:cNvPr id="0" name=""/>
        <dsp:cNvSpPr/>
      </dsp:nvSpPr>
      <dsp:spPr>
        <a:xfrm>
          <a:off x="369662" y="233188"/>
          <a:ext cx="621522" cy="1125327"/>
        </a:xfrm>
        <a:prstGeom prst="roundRect">
          <a:avLst>
            <a:gd name="adj" fmla="val 1000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7D7E28-2DEB-4EC5-9391-C42105058A49}">
      <dsp:nvSpPr>
        <dsp:cNvPr id="0" name=""/>
        <dsp:cNvSpPr/>
      </dsp:nvSpPr>
      <dsp:spPr>
        <a:xfrm rot="10800000">
          <a:off x="48357" y="1534537"/>
          <a:ext cx="1337776" cy="1875545"/>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chemeClr val="tx1"/>
              </a:solidFill>
            </a:rPr>
            <a:t>Core Skills Training </a:t>
          </a:r>
          <a:r>
            <a:rPr lang="en-US" sz="1400" kern="1200" dirty="0" smtClean="0">
              <a:solidFill>
                <a:schemeClr val="tx1"/>
              </a:solidFill>
            </a:rPr>
            <a:t>Needs Analysis on Job Family core skills linked to grade</a:t>
          </a:r>
          <a:endParaRPr lang="en-US" sz="1400" kern="1200" dirty="0">
            <a:solidFill>
              <a:schemeClr val="tx1"/>
            </a:solidFill>
          </a:endParaRPr>
        </a:p>
      </dsp:txBody>
      <dsp:txXfrm rot="10800000">
        <a:off x="89498" y="1534537"/>
        <a:ext cx="1255494" cy="1834404"/>
      </dsp:txXfrm>
    </dsp:sp>
    <dsp:sp modelId="{613AA0A0-4B2B-4634-B966-D254A591D765}">
      <dsp:nvSpPr>
        <dsp:cNvPr id="0" name=""/>
        <dsp:cNvSpPr/>
      </dsp:nvSpPr>
      <dsp:spPr>
        <a:xfrm>
          <a:off x="1621547" y="121876"/>
          <a:ext cx="1219914" cy="126087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479B1E-36EB-4025-9D82-4CFBD1A225B6}">
      <dsp:nvSpPr>
        <dsp:cNvPr id="0" name=""/>
        <dsp:cNvSpPr/>
      </dsp:nvSpPr>
      <dsp:spPr>
        <a:xfrm rot="10800000">
          <a:off x="1569998" y="1534537"/>
          <a:ext cx="1328053" cy="1875545"/>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rPr>
            <a:t>Training Needs Analysis on </a:t>
          </a:r>
          <a:r>
            <a:rPr lang="en-US" sz="1200" b="1" kern="1200" dirty="0" smtClean="0">
              <a:solidFill>
                <a:schemeClr val="tx1"/>
              </a:solidFill>
            </a:rPr>
            <a:t>Realising Your Potential Approach  </a:t>
          </a:r>
          <a:r>
            <a:rPr lang="en-US" sz="1200" b="1" kern="1200" dirty="0" err="1" smtClean="0">
              <a:solidFill>
                <a:schemeClr val="tx1"/>
              </a:solidFill>
            </a:rPr>
            <a:t>behavioural</a:t>
          </a:r>
          <a:r>
            <a:rPr lang="en-US" sz="1200" b="1" kern="1200" dirty="0" smtClean="0">
              <a:solidFill>
                <a:schemeClr val="tx1"/>
              </a:solidFill>
            </a:rPr>
            <a:t> attributes </a:t>
          </a:r>
          <a:r>
            <a:rPr lang="en-US" sz="1200" kern="1200" dirty="0" smtClean="0">
              <a:solidFill>
                <a:schemeClr val="tx1"/>
              </a:solidFill>
            </a:rPr>
            <a:t>linked to grade</a:t>
          </a:r>
          <a:endParaRPr lang="en-US" sz="1200" kern="1200" dirty="0">
            <a:solidFill>
              <a:schemeClr val="tx1"/>
            </a:solidFill>
          </a:endParaRPr>
        </a:p>
      </dsp:txBody>
      <dsp:txXfrm rot="10800000">
        <a:off x="1610840" y="1534537"/>
        <a:ext cx="1246369" cy="1834703"/>
      </dsp:txXfrm>
    </dsp:sp>
    <dsp:sp modelId="{2F1A43C4-309F-4400-8224-91C2555AD63B}">
      <dsp:nvSpPr>
        <dsp:cNvPr id="0" name=""/>
        <dsp:cNvSpPr/>
      </dsp:nvSpPr>
      <dsp:spPr>
        <a:xfrm>
          <a:off x="3170797" y="204604"/>
          <a:ext cx="1020276" cy="1125327"/>
        </a:xfrm>
        <a:prstGeom prst="roundRect">
          <a:avLst>
            <a:gd name="adj" fmla="val 1000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8A413-6BE2-4904-B93F-8F3988CF916A}">
      <dsp:nvSpPr>
        <dsp:cNvPr id="0" name=""/>
        <dsp:cNvSpPr/>
      </dsp:nvSpPr>
      <dsp:spPr>
        <a:xfrm rot="10800000">
          <a:off x="3025841" y="1534537"/>
          <a:ext cx="1267051" cy="1875545"/>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0" kern="1200" dirty="0" smtClean="0">
              <a:solidFill>
                <a:schemeClr val="tx1"/>
              </a:solidFill>
            </a:rPr>
            <a:t>Consider and identify essential </a:t>
          </a:r>
          <a:r>
            <a:rPr lang="en-US" sz="1400" b="1" kern="1200" dirty="0" smtClean="0">
              <a:solidFill>
                <a:schemeClr val="tx1"/>
              </a:solidFill>
            </a:rPr>
            <a:t>occupational skills </a:t>
          </a:r>
          <a:r>
            <a:rPr lang="en-US" sz="1400" b="0" kern="1200" dirty="0" smtClean="0">
              <a:solidFill>
                <a:schemeClr val="tx1"/>
              </a:solidFill>
            </a:rPr>
            <a:t>for your role</a:t>
          </a:r>
          <a:endParaRPr lang="en-US" sz="1400" b="0" kern="1200" dirty="0">
            <a:solidFill>
              <a:schemeClr val="tx1"/>
            </a:solidFill>
          </a:endParaRPr>
        </a:p>
      </dsp:txBody>
      <dsp:txXfrm rot="10800000">
        <a:off x="3064807" y="1534537"/>
        <a:ext cx="1189119" cy="1836579"/>
      </dsp:txXfrm>
    </dsp:sp>
    <dsp:sp modelId="{E4A7D947-FF94-4D8B-94F0-E61F43CAD527}">
      <dsp:nvSpPr>
        <dsp:cNvPr id="0" name=""/>
        <dsp:cNvSpPr/>
      </dsp:nvSpPr>
      <dsp:spPr>
        <a:xfrm>
          <a:off x="4601526" y="12095"/>
          <a:ext cx="1230239" cy="148043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3FBDE7-BC28-4E07-86BF-83D04EADEA23}">
      <dsp:nvSpPr>
        <dsp:cNvPr id="0" name=""/>
        <dsp:cNvSpPr/>
      </dsp:nvSpPr>
      <dsp:spPr>
        <a:xfrm rot="10800000">
          <a:off x="4562266" y="1534537"/>
          <a:ext cx="1310106" cy="1875545"/>
        </a:xfrm>
        <a:prstGeom prst="round2SameRect">
          <a:avLst>
            <a:gd name="adj1" fmla="val 10500"/>
            <a:gd name="adj2" fmla="val 0"/>
          </a:avLst>
        </a:prstGeom>
        <a:solidFill>
          <a:schemeClr val="lt1">
            <a:hueOff val="0"/>
            <a:satOff val="0"/>
            <a:lumOff val="0"/>
            <a:alphaOff val="0"/>
          </a:schemeClr>
        </a:solidFill>
        <a:ln w="25400" cap="flat" cmpd="sng" algn="ctr">
          <a:solidFill>
            <a:schemeClr val="dk2">
              <a:shade val="80000"/>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solidFill>
                <a:schemeClr val="tx1"/>
              </a:solidFill>
            </a:rPr>
            <a:t>Creation of a  development  plan </a:t>
          </a:r>
          <a:endParaRPr lang="en-US" sz="1400" kern="1200" dirty="0">
            <a:solidFill>
              <a:schemeClr val="tx1"/>
            </a:solidFill>
          </a:endParaRPr>
        </a:p>
      </dsp:txBody>
      <dsp:txXfrm rot="10800000">
        <a:off x="4602556" y="1534537"/>
        <a:ext cx="1229526" cy="183525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C5ACD56-CA7D-3A42-9B42-9FD56464B91C}" type="datetimeFigureOut">
              <a:rPr lang="en-US" smtClean="0"/>
              <a:t>11/11/2019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238D3B8-2EC2-4F46-B8AF-ABD68D92145A}" type="slidenum">
              <a:rPr lang="en-US" smtClean="0"/>
              <a:t>‹#›</a:t>
            </a:fld>
            <a:endParaRPr lang="en-US"/>
          </a:p>
        </p:txBody>
      </p:sp>
    </p:spTree>
    <p:extLst>
      <p:ext uri="{BB962C8B-B14F-4D97-AF65-F5344CB8AC3E}">
        <p14:creationId xmlns:p14="http://schemas.microsoft.com/office/powerpoint/2010/main" val="2347777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4FB498D-6842-4D97-B4A4-A273CA4CC1C9}" type="datetimeFigureOut">
              <a:rPr lang="en-GB" smtClean="0"/>
              <a:t>11/11/2019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FF7B38F-43FB-497D-875F-AE29837892C5}" type="slidenum">
              <a:rPr lang="en-GB" smtClean="0"/>
              <a:t>‹#›</a:t>
            </a:fld>
            <a:endParaRPr lang="en-GB"/>
          </a:p>
        </p:txBody>
      </p:sp>
    </p:spTree>
    <p:extLst>
      <p:ext uri="{BB962C8B-B14F-4D97-AF65-F5344CB8AC3E}">
        <p14:creationId xmlns:p14="http://schemas.microsoft.com/office/powerpoint/2010/main" val="286869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ABA4D0-0706-4D44-BA39-D75518DC0BCA}" type="slidenum">
              <a:rPr lang="en-GB" smtClean="0"/>
              <a:t>4</a:t>
            </a:fld>
            <a:endParaRPr lang="en-GB"/>
          </a:p>
        </p:txBody>
      </p:sp>
    </p:spTree>
    <p:extLst>
      <p:ext uri="{BB962C8B-B14F-4D97-AF65-F5344CB8AC3E}">
        <p14:creationId xmlns:p14="http://schemas.microsoft.com/office/powerpoint/2010/main" val="209721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469A03-DCD9-4007-B14C-082732645000}" type="slidenum">
              <a:rPr lang="en-GB" smtClean="0"/>
              <a:t>6</a:t>
            </a:fld>
            <a:endParaRPr lang="en-GB" dirty="0"/>
          </a:p>
        </p:txBody>
      </p:sp>
    </p:spTree>
    <p:extLst>
      <p:ext uri="{BB962C8B-B14F-4D97-AF65-F5344CB8AC3E}">
        <p14:creationId xmlns:p14="http://schemas.microsoft.com/office/powerpoint/2010/main" val="324865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ABA4D0-0706-4D44-BA39-D75518DC0BCA}" type="slidenum">
              <a:rPr lang="en-GB" smtClean="0"/>
              <a:t>8</a:t>
            </a:fld>
            <a:endParaRPr lang="en-GB"/>
          </a:p>
        </p:txBody>
      </p:sp>
    </p:spTree>
    <p:extLst>
      <p:ext uri="{BB962C8B-B14F-4D97-AF65-F5344CB8AC3E}">
        <p14:creationId xmlns:p14="http://schemas.microsoft.com/office/powerpoint/2010/main" val="240770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ABA4D0-0706-4D44-BA39-D75518DC0BCA}" type="slidenum">
              <a:rPr lang="en-GB" smtClean="0"/>
              <a:t>9</a:t>
            </a:fld>
            <a:endParaRPr lang="en-GB"/>
          </a:p>
        </p:txBody>
      </p:sp>
    </p:spTree>
    <p:extLst>
      <p:ext uri="{BB962C8B-B14F-4D97-AF65-F5344CB8AC3E}">
        <p14:creationId xmlns:p14="http://schemas.microsoft.com/office/powerpoint/2010/main" val="98455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469A03-DCD9-4007-B14C-082732645000}" type="slidenum">
              <a:rPr lang="en-GB" smtClean="0"/>
              <a:t>15</a:t>
            </a:fld>
            <a:endParaRPr lang="en-GB"/>
          </a:p>
        </p:txBody>
      </p:sp>
    </p:spTree>
    <p:extLst>
      <p:ext uri="{BB962C8B-B14F-4D97-AF65-F5344CB8AC3E}">
        <p14:creationId xmlns:p14="http://schemas.microsoft.com/office/powerpoint/2010/main" val="29865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469A03-DCD9-4007-B14C-082732645000}" type="slidenum">
              <a:rPr lang="en-GB" smtClean="0"/>
              <a:t>16</a:t>
            </a:fld>
            <a:endParaRPr lang="en-GB"/>
          </a:p>
        </p:txBody>
      </p:sp>
    </p:spTree>
    <p:extLst>
      <p:ext uri="{BB962C8B-B14F-4D97-AF65-F5344CB8AC3E}">
        <p14:creationId xmlns:p14="http://schemas.microsoft.com/office/powerpoint/2010/main" val="152867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469A03-DCD9-4007-B14C-082732645000}" type="slidenum">
              <a:rPr lang="en-GB" smtClean="0"/>
              <a:t>17</a:t>
            </a:fld>
            <a:endParaRPr lang="en-GB"/>
          </a:p>
        </p:txBody>
      </p:sp>
    </p:spTree>
    <p:extLst>
      <p:ext uri="{BB962C8B-B14F-4D97-AF65-F5344CB8AC3E}">
        <p14:creationId xmlns:p14="http://schemas.microsoft.com/office/powerpoint/2010/main" val="255709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469A03-DCD9-4007-B14C-082732645000}" type="slidenum">
              <a:rPr lang="en-GB" smtClean="0"/>
              <a:t>18</a:t>
            </a:fld>
            <a:endParaRPr lang="en-GB"/>
          </a:p>
        </p:txBody>
      </p:sp>
    </p:spTree>
    <p:extLst>
      <p:ext uri="{BB962C8B-B14F-4D97-AF65-F5344CB8AC3E}">
        <p14:creationId xmlns:p14="http://schemas.microsoft.com/office/powerpoint/2010/main" val="292960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7B38F-43FB-497D-875F-AE29837892C5}" type="slidenum">
              <a:rPr lang="en-GB" smtClean="0"/>
              <a:t>19</a:t>
            </a:fld>
            <a:endParaRPr lang="en-GB"/>
          </a:p>
        </p:txBody>
      </p:sp>
    </p:spTree>
    <p:extLst>
      <p:ext uri="{BB962C8B-B14F-4D97-AF65-F5344CB8AC3E}">
        <p14:creationId xmlns:p14="http://schemas.microsoft.com/office/powerpoint/2010/main" val="3618172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urham Title Slide - Purple">
    <p:bg>
      <p:bgPr>
        <a:solidFill>
          <a:schemeClr val="bg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rgbClr val="002A41"/>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2" name="Picture 11"/>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303283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F959E4-0781-45F8-B563-E159BD0FCD5B}" type="datetimeFigureOut">
              <a:rPr lang="en-GB" smtClean="0"/>
              <a:t>11/11/2019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35E09A-B9B7-48A7-9572-0A0E28DDEC1B}" type="slidenum">
              <a:rPr lang="en-GB" smtClean="0"/>
              <a:t>‹#›</a:t>
            </a:fld>
            <a:endParaRPr lang="en-GB"/>
          </a:p>
        </p:txBody>
      </p:sp>
    </p:spTree>
    <p:extLst>
      <p:ext uri="{BB962C8B-B14F-4D97-AF65-F5344CB8AC3E}">
        <p14:creationId xmlns:p14="http://schemas.microsoft.com/office/powerpoint/2010/main" val="75657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200151"/>
            <a:ext cx="8229600" cy="3394472"/>
          </a:xfrm>
        </p:spPr>
        <p:txBody>
          <a:bodyPr/>
          <a:lstStyle/>
          <a:p>
            <a:pPr lvl="0"/>
            <a:endParaRPr lang="en-GB" noProof="0"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A04B18-B5AD-4B1F-B984-09FD20EC980E}" type="slidenum">
              <a:rPr lang="en-GB" altLang="en-US"/>
              <a:pPr>
                <a:defRPr/>
              </a:pPr>
              <a:t>‹#›</a:t>
            </a:fld>
            <a:endParaRPr lang="en-GB" altLang="en-US"/>
          </a:p>
        </p:txBody>
      </p:sp>
    </p:spTree>
    <p:extLst>
      <p:ext uri="{BB962C8B-B14F-4D97-AF65-F5344CB8AC3E}">
        <p14:creationId xmlns:p14="http://schemas.microsoft.com/office/powerpoint/2010/main" val="336270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urham Title Slide – Blu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rgbClr val="002A41"/>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8" name="Picture 17"/>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60207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urham Title Slide – Gold">
    <p:bg>
      <p:bgPr>
        <a:solidFill>
          <a:srgbClr val="B3BDB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rgbClr val="002A41"/>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7" name="Picture 16"/>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256894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urham Title Slide - Yellow">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rgbClr val="002A41"/>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6" name="Picture 15"/>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148831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urham Title Slide – Red">
    <p:bg>
      <p:bgPr>
        <a:solidFill>
          <a:srgbClr val="B6AAA7"/>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000500" y="0"/>
            <a:ext cx="5143500" cy="5143500"/>
          </a:xfrm>
          <a:prstGeom prst="rect">
            <a:avLst/>
          </a:prstGeom>
        </p:spPr>
      </p:pic>
      <p:sp>
        <p:nvSpPr>
          <p:cNvPr id="2" name="Title 1"/>
          <p:cNvSpPr>
            <a:spLocks noGrp="1"/>
          </p:cNvSpPr>
          <p:nvPr>
            <p:ph type="ctrTitle"/>
          </p:nvPr>
        </p:nvSpPr>
        <p:spPr>
          <a:xfrm>
            <a:off x="697754" y="1254162"/>
            <a:ext cx="3321422" cy="1102519"/>
          </a:xfrm>
        </p:spPr>
        <p:txBody>
          <a:bodyPr lIns="0" tIns="0" rIns="0" bIns="0" anchor="t">
            <a:noAutofit/>
          </a:bodyPr>
          <a:lstStyle>
            <a:lvl1pPr algn="l">
              <a:lnSpc>
                <a:spcPct val="85000"/>
              </a:lnSpc>
              <a:defRPr sz="2800" b="1">
                <a:solidFill>
                  <a:schemeClr val="tx1"/>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97754" y="2320433"/>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4" name="Picture 13"/>
          <p:cNvPicPr>
            <a:picLocks noChangeAspect="1"/>
          </p:cNvPicPr>
          <p:nvPr userDrawn="1"/>
        </p:nvPicPr>
        <p:blipFill>
          <a:blip r:embed="rId3"/>
          <a:stretch>
            <a:fillRect/>
          </a:stretch>
        </p:blipFill>
        <p:spPr>
          <a:xfrm>
            <a:off x="255494" y="246301"/>
            <a:ext cx="1588504" cy="659060"/>
          </a:xfrm>
          <a:prstGeom prst="rect">
            <a:avLst/>
          </a:prstGeom>
        </p:spPr>
      </p:pic>
    </p:spTree>
    <p:extLst>
      <p:ext uri="{BB962C8B-B14F-4D97-AF65-F5344CB8AC3E}">
        <p14:creationId xmlns:p14="http://schemas.microsoft.com/office/powerpoint/2010/main" val="224778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rham Text Slide - 1 col">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lIns="0" tIns="0" rIns="0" bIns="0" anchor="t">
            <a:noAutofit/>
          </a:bodyPr>
          <a:lstStyle>
            <a:lvl1pPr algn="l">
              <a:defRPr sz="2400" b="1">
                <a:solidFill>
                  <a:srgbClr val="54145A"/>
                </a:solidFill>
                <a:latin typeface="Arial"/>
                <a:cs typeface="Arial"/>
              </a:defRPr>
            </a:lvl1pPr>
          </a:lstStyle>
          <a:p>
            <a:r>
              <a:rPr lang="en-GB"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9489" y="4672835"/>
            <a:ext cx="765505" cy="317603"/>
          </a:xfrm>
          <a:prstGeom prst="rect">
            <a:avLst/>
          </a:prstGeom>
        </p:spPr>
      </p:pic>
      <p:sp>
        <p:nvSpPr>
          <p:cNvPr id="4" name="Content Placeholder 3"/>
          <p:cNvSpPr>
            <a:spLocks noGrp="1"/>
          </p:cNvSpPr>
          <p:nvPr>
            <p:ph sz="quarter" idx="11"/>
          </p:nvPr>
        </p:nvSpPr>
        <p:spPr>
          <a:xfrm>
            <a:off x="621553" y="1224708"/>
            <a:ext cx="5702678" cy="2914650"/>
          </a:xfrm>
        </p:spPr>
        <p:txBody>
          <a:bodyPr lIns="0" tIns="0" rIns="0" bIns="0">
            <a:noAutofit/>
          </a:bodyPr>
          <a:lstStyle>
            <a:lvl1pPr marL="0" indent="0">
              <a:spcBef>
                <a:spcPts val="800"/>
              </a:spcBef>
              <a:buNone/>
              <a:defRPr sz="1800">
                <a:solidFill>
                  <a:srgbClr val="002A41"/>
                </a:solidFill>
                <a:latin typeface="Arial"/>
                <a:cs typeface="Arial"/>
              </a:defRPr>
            </a:lvl1pPr>
            <a:lvl2pPr marL="288000" indent="-288000">
              <a:spcBef>
                <a:spcPts val="800"/>
              </a:spcBef>
              <a:buClr>
                <a:srgbClr val="68246D"/>
              </a:buClr>
              <a:buFont typeface="Arial"/>
              <a:buChar char="•"/>
              <a:defRPr sz="1800">
                <a:solidFill>
                  <a:srgbClr val="002A41"/>
                </a:solidFill>
                <a:latin typeface="Arial"/>
                <a:cs typeface="Arial"/>
              </a:defRPr>
            </a:lvl2pPr>
            <a:lvl3pPr marL="576000" indent="-288000">
              <a:spcBef>
                <a:spcPts val="800"/>
              </a:spcBef>
              <a:buFont typeface="Lucida Grande"/>
              <a:buChar char="–"/>
              <a:defRPr sz="18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144919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rham Text Slide - 2 col">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lIns="0" tIns="0" rIns="0" bIns="0" anchor="t">
            <a:noAutofit/>
          </a:bodyPr>
          <a:lstStyle>
            <a:lvl1pPr algn="l">
              <a:defRPr sz="2400" b="1">
                <a:solidFill>
                  <a:srgbClr val="54145A"/>
                </a:solidFill>
                <a:latin typeface="Arial"/>
                <a:cs typeface="Arial"/>
              </a:defRPr>
            </a:lvl1pPr>
          </a:lstStyle>
          <a:p>
            <a:r>
              <a:rPr lang="en-GB"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9489" y="4672835"/>
            <a:ext cx="765505" cy="317603"/>
          </a:xfrm>
          <a:prstGeom prst="rect">
            <a:avLst/>
          </a:prstGeom>
        </p:spPr>
      </p:pic>
      <p:sp>
        <p:nvSpPr>
          <p:cNvPr id="10" name="Content Placeholder 3"/>
          <p:cNvSpPr>
            <a:spLocks noGrp="1"/>
          </p:cNvSpPr>
          <p:nvPr>
            <p:ph sz="quarter" idx="12"/>
          </p:nvPr>
        </p:nvSpPr>
        <p:spPr>
          <a:xfrm>
            <a:off x="621553" y="1224708"/>
            <a:ext cx="3807190" cy="2914650"/>
          </a:xfrm>
        </p:spPr>
        <p:txBody>
          <a:bodyPr lIns="0" tIns="0" rIns="0" bIns="0">
            <a:noAutofit/>
          </a:bodyPr>
          <a:lstStyle>
            <a:lvl1pPr marL="0" indent="0">
              <a:spcBef>
                <a:spcPts val="800"/>
              </a:spcBef>
              <a:buNone/>
              <a:defRPr sz="1800">
                <a:solidFill>
                  <a:srgbClr val="002A41"/>
                </a:solidFill>
                <a:latin typeface="Arial"/>
                <a:cs typeface="Arial"/>
              </a:defRPr>
            </a:lvl1pPr>
            <a:lvl2pPr marL="288000" indent="-288000">
              <a:spcBef>
                <a:spcPts val="800"/>
              </a:spcBef>
              <a:buClr>
                <a:srgbClr val="68246D"/>
              </a:buClr>
              <a:buFont typeface="Arial"/>
              <a:buChar char="•"/>
              <a:defRPr sz="1800">
                <a:solidFill>
                  <a:srgbClr val="002A41"/>
                </a:solidFill>
                <a:latin typeface="Arial"/>
                <a:cs typeface="Arial"/>
              </a:defRPr>
            </a:lvl2pPr>
            <a:lvl3pPr marL="576000" indent="-288000">
              <a:spcBef>
                <a:spcPts val="800"/>
              </a:spcBef>
              <a:buFont typeface="Lucida Grande"/>
              <a:buChar char="–"/>
              <a:defRPr sz="18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
        <p:nvSpPr>
          <p:cNvPr id="12" name="Content Placeholder 3"/>
          <p:cNvSpPr>
            <a:spLocks noGrp="1"/>
          </p:cNvSpPr>
          <p:nvPr>
            <p:ph sz="quarter" idx="13"/>
          </p:nvPr>
        </p:nvSpPr>
        <p:spPr>
          <a:xfrm>
            <a:off x="4716751" y="1224708"/>
            <a:ext cx="3807190" cy="2914650"/>
          </a:xfrm>
        </p:spPr>
        <p:txBody>
          <a:bodyPr lIns="0" tIns="0" rIns="0" bIns="0">
            <a:noAutofit/>
          </a:bodyPr>
          <a:lstStyle>
            <a:lvl1pPr marL="0" indent="0">
              <a:spcBef>
                <a:spcPts val="800"/>
              </a:spcBef>
              <a:buNone/>
              <a:defRPr sz="1800">
                <a:solidFill>
                  <a:srgbClr val="002A41"/>
                </a:solidFill>
                <a:latin typeface="Arial"/>
                <a:cs typeface="Arial"/>
              </a:defRPr>
            </a:lvl1pPr>
            <a:lvl2pPr marL="288000" indent="-288000">
              <a:spcBef>
                <a:spcPts val="800"/>
              </a:spcBef>
              <a:buClr>
                <a:srgbClr val="68246D"/>
              </a:buClr>
              <a:buFont typeface="Arial"/>
              <a:buChar char="•"/>
              <a:defRPr sz="1800">
                <a:solidFill>
                  <a:srgbClr val="002A41"/>
                </a:solidFill>
                <a:latin typeface="Arial"/>
                <a:cs typeface="Arial"/>
              </a:defRPr>
            </a:lvl2pPr>
            <a:lvl3pPr marL="576000" indent="-288000">
              <a:spcBef>
                <a:spcPts val="800"/>
              </a:spcBef>
              <a:buFont typeface="Lucida Grande"/>
              <a:buChar char="–"/>
              <a:defRPr sz="18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277091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rham Text Slide - 3 col">
    <p:spTree>
      <p:nvGrpSpPr>
        <p:cNvPr id="1" name=""/>
        <p:cNvGrpSpPr/>
        <p:nvPr/>
      </p:nvGrpSpPr>
      <p:grpSpPr>
        <a:xfrm>
          <a:off x="0" y="0"/>
          <a:ext cx="0" cy="0"/>
          <a:chOff x="0" y="0"/>
          <a:chExt cx="0" cy="0"/>
        </a:xfrm>
      </p:grpSpPr>
      <p:sp>
        <p:nvSpPr>
          <p:cNvPr id="2" name="Title 1"/>
          <p:cNvSpPr>
            <a:spLocks noGrp="1"/>
          </p:cNvSpPr>
          <p:nvPr>
            <p:ph type="title"/>
          </p:nvPr>
        </p:nvSpPr>
        <p:spPr>
          <a:xfrm>
            <a:off x="621553" y="277484"/>
            <a:ext cx="7902388" cy="857250"/>
          </a:xfrm>
        </p:spPr>
        <p:txBody>
          <a:bodyPr lIns="0" tIns="0" rIns="0" bIns="0" anchor="t">
            <a:noAutofit/>
          </a:bodyPr>
          <a:lstStyle>
            <a:lvl1pPr algn="l">
              <a:defRPr sz="2400" b="1">
                <a:solidFill>
                  <a:schemeClr val="tx2"/>
                </a:solidFill>
                <a:latin typeface="Arial"/>
                <a:cs typeface="Arial"/>
              </a:defRPr>
            </a:lvl1pPr>
          </a:lstStyle>
          <a:p>
            <a:r>
              <a:rPr lang="en-GB"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9489" y="4672835"/>
            <a:ext cx="765505" cy="317603"/>
          </a:xfrm>
          <a:prstGeom prst="rect">
            <a:avLst/>
          </a:prstGeom>
        </p:spPr>
      </p:pic>
      <p:sp>
        <p:nvSpPr>
          <p:cNvPr id="12" name="Content Placeholder 3"/>
          <p:cNvSpPr>
            <a:spLocks noGrp="1"/>
          </p:cNvSpPr>
          <p:nvPr>
            <p:ph sz="quarter" idx="13"/>
          </p:nvPr>
        </p:nvSpPr>
        <p:spPr>
          <a:xfrm>
            <a:off x="621553" y="1224708"/>
            <a:ext cx="2435053" cy="2914650"/>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
        <p:nvSpPr>
          <p:cNvPr id="14" name="Content Placeholder 3"/>
          <p:cNvSpPr>
            <a:spLocks noGrp="1"/>
          </p:cNvSpPr>
          <p:nvPr>
            <p:ph sz="quarter" idx="14"/>
          </p:nvPr>
        </p:nvSpPr>
        <p:spPr>
          <a:xfrm>
            <a:off x="3355221" y="1224708"/>
            <a:ext cx="2435053" cy="2914650"/>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
        <p:nvSpPr>
          <p:cNvPr id="15" name="Content Placeholder 3"/>
          <p:cNvSpPr>
            <a:spLocks noGrp="1"/>
          </p:cNvSpPr>
          <p:nvPr>
            <p:ph sz="quarter" idx="15"/>
          </p:nvPr>
        </p:nvSpPr>
        <p:spPr>
          <a:xfrm>
            <a:off x="6088888" y="1224708"/>
            <a:ext cx="2435053" cy="2914650"/>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35477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rham Breaker Slide">
    <p:bg>
      <p:bgPr>
        <a:solidFill>
          <a:srgbClr val="A5C8D0"/>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9489" y="4672835"/>
            <a:ext cx="765505" cy="317603"/>
          </a:xfrm>
          <a:prstGeom prst="rect">
            <a:avLst/>
          </a:prstGeom>
        </p:spPr>
      </p:pic>
      <p:sp>
        <p:nvSpPr>
          <p:cNvPr id="6" name="Content Placeholder 3"/>
          <p:cNvSpPr>
            <a:spLocks noGrp="1"/>
          </p:cNvSpPr>
          <p:nvPr>
            <p:ph sz="quarter" idx="11"/>
          </p:nvPr>
        </p:nvSpPr>
        <p:spPr>
          <a:xfrm>
            <a:off x="2133494" y="1224708"/>
            <a:ext cx="5168900" cy="2914650"/>
          </a:xfrm>
        </p:spPr>
        <p:txBody>
          <a:bodyPr lIns="0" tIns="0" rIns="0" bIns="0">
            <a:noAutofit/>
          </a:bodyPr>
          <a:lstStyle>
            <a:lvl1pPr marL="0" indent="0">
              <a:spcBef>
                <a:spcPts val="1000"/>
              </a:spcBef>
              <a:buNone/>
              <a:defRPr sz="2400">
                <a:solidFill>
                  <a:srgbClr val="54145A"/>
                </a:solidFill>
                <a:latin typeface="Arial"/>
                <a:cs typeface="Arial"/>
              </a:defRPr>
            </a:lvl1pPr>
            <a:lvl2pPr marL="288000" indent="-288000">
              <a:spcBef>
                <a:spcPts val="1000"/>
              </a:spcBef>
              <a:buClr>
                <a:srgbClr val="68246D"/>
              </a:buClr>
              <a:buFont typeface="Arial"/>
              <a:buChar char="•"/>
              <a:defRPr sz="2400">
                <a:solidFill>
                  <a:srgbClr val="54145A"/>
                </a:solidFill>
                <a:latin typeface="Arial"/>
                <a:cs typeface="Arial"/>
              </a:defRPr>
            </a:lvl2pPr>
            <a:lvl3pPr marL="576000" indent="-288000">
              <a:spcBef>
                <a:spcPts val="1000"/>
              </a:spcBef>
              <a:buFont typeface="Lucida Grande"/>
              <a:buChar char="–"/>
              <a:defRPr sz="2400">
                <a:solidFill>
                  <a:srgbClr val="54145A"/>
                </a:solidFill>
                <a:latin typeface="Arial"/>
                <a:cs typeface="Arial"/>
              </a:defRPr>
            </a:lvl3pPr>
            <a:lvl4pPr>
              <a:defRPr sz="1800">
                <a:latin typeface="Arial"/>
                <a:cs typeface="Arial"/>
              </a:defRPr>
            </a:lvl4pPr>
            <a:lvl5pPr>
              <a:defRPr sz="18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294674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05189BA-01D0-0648-AF2A-6B4CD6B57EC9}" type="datetimeFigureOut">
              <a:rPr lang="en-US" smtClean="0"/>
              <a:t>11/11/2019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E1F0FCF-E24C-CA41-A373-9E4EFBCD4E25}" type="slidenum">
              <a:rPr lang="en-US" smtClean="0"/>
              <a:t>‹#›</a:t>
            </a:fld>
            <a:endParaRPr lang="en-US"/>
          </a:p>
        </p:txBody>
      </p:sp>
    </p:spTree>
    <p:extLst>
      <p:ext uri="{BB962C8B-B14F-4D97-AF65-F5344CB8AC3E}">
        <p14:creationId xmlns:p14="http://schemas.microsoft.com/office/powerpoint/2010/main" val="71378853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2" r:id="rId6"/>
    <p:sldLayoutId id="2147483659" r:id="rId7"/>
    <p:sldLayoutId id="2147483660" r:id="rId8"/>
    <p:sldLayoutId id="2147483658"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www.dur.ac.uk/hr/paypensionsreward/jobfamilies/jobdescriptions/bpps/" TargetMode="External"/><Relationship Id="rId13" Type="http://schemas.openxmlformats.org/officeDocument/2006/relationships/hyperlink" Target="https://www.dur.ac.uk/carod/training/courses/persdevel/resilchange/" TargetMode="External"/><Relationship Id="rId18" Type="http://schemas.openxmlformats.org/officeDocument/2006/relationships/hyperlink" Target="https://www.dur.ac.uk/carod/training/courses/persdevel/perfecting_pres_skills/" TargetMode="External"/><Relationship Id="rId3" Type="http://schemas.openxmlformats.org/officeDocument/2006/relationships/image" Target="../media/image12.png"/><Relationship Id="rId7" Type="http://schemas.openxmlformats.org/officeDocument/2006/relationships/hyperlink" Target="https://www.dur.ac.uk/hr/paypensionsreward/jobfamilies/jobdescriptions/cpes/" TargetMode="External"/><Relationship Id="rId12" Type="http://schemas.openxmlformats.org/officeDocument/2006/relationships/hyperlink" Target="https://www.dur.ac.uk/carod/training/courses/persdevel/cvsupport/" TargetMode="External"/><Relationship Id="rId17" Type="http://schemas.openxmlformats.org/officeDocument/2006/relationships/hyperlink" Target="https://www.dur.ac.uk/carod/training/courses/persdevel/mindfulness/" TargetMode="External"/><Relationship Id="rId2" Type="http://schemas.openxmlformats.org/officeDocument/2006/relationships/slideLayout" Target="../slideLayouts/slideLayout6.xml"/><Relationship Id="rId16" Type="http://schemas.openxmlformats.org/officeDocument/2006/relationships/hyperlink" Target="https://www.dur.ac.uk/carod/ed.training/" TargetMode="External"/><Relationship Id="rId20" Type="http://schemas.openxmlformats.org/officeDocument/2006/relationships/image" Target="../media/image24.jpg"/><Relationship Id="rId1" Type="http://schemas.openxmlformats.org/officeDocument/2006/relationships/tags" Target="../tags/tag11.xml"/><Relationship Id="rId6" Type="http://schemas.openxmlformats.org/officeDocument/2006/relationships/hyperlink" Target="https://www.dur.ac.uk/hr/paypensionsreward/jobfamilies/jobdescriptions/eiis/" TargetMode="External"/><Relationship Id="rId11" Type="http://schemas.openxmlformats.org/officeDocument/2006/relationships/hyperlink" Target="https://www.dur.ac.uk/carod/training/courses/persdevel/internalcand/" TargetMode="External"/><Relationship Id="rId5" Type="http://schemas.openxmlformats.org/officeDocument/2006/relationships/image" Target="../media/image13.png"/><Relationship Id="rId15" Type="http://schemas.openxmlformats.org/officeDocument/2006/relationships/hyperlink" Target="https://www.dur.ac.uk/carod/training/courses/persdevel/easetheload/" TargetMode="External"/><Relationship Id="rId10" Type="http://schemas.openxmlformats.org/officeDocument/2006/relationships/hyperlink" Target="https://www.dur.ac.uk/carod/training/courses/persdevel/administering_meetings/" TargetMode="External"/><Relationship Id="rId19" Type="http://schemas.openxmlformats.org/officeDocument/2006/relationships/hyperlink" Target="https://www.dur.ac.uk/carod/training/courses/persdevel/stress/" TargetMode="External"/><Relationship Id="rId4" Type="http://schemas.openxmlformats.org/officeDocument/2006/relationships/image" Target="../media/image22.jpeg"/><Relationship Id="rId9" Type="http://schemas.openxmlformats.org/officeDocument/2006/relationships/image" Target="../media/image23.png"/><Relationship Id="rId14" Type="http://schemas.openxmlformats.org/officeDocument/2006/relationships/hyperlink" Target="https://cms.dur.ac.uk/carod/training/courses/persdevel/asser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dur.ac.uk/hr/paypensionsreward/jobfamilies/jobdescriptions/bpps/" TargetMode="External"/><Relationship Id="rId13" Type="http://schemas.openxmlformats.org/officeDocument/2006/relationships/image" Target="../media/image24.jpg"/><Relationship Id="rId3" Type="http://schemas.openxmlformats.org/officeDocument/2006/relationships/image" Target="../media/image12.png"/><Relationship Id="rId7" Type="http://schemas.openxmlformats.org/officeDocument/2006/relationships/hyperlink" Target="https://www.dur.ac.uk/hr/paypensionsreward/jobfamilies/jobdescriptions/cpes/" TargetMode="External"/><Relationship Id="rId12" Type="http://schemas.openxmlformats.org/officeDocument/2006/relationships/hyperlink" Target="https://www.dur.ac.uk/carod/local/training/courses/persdevel/processimp/" TargetMode="Externa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hyperlink" Target="https://www.dur.ac.uk/hr/paypensionsreward/jobfamilies/jobdescriptions/eiis/" TargetMode="External"/><Relationship Id="rId11" Type="http://schemas.openxmlformats.org/officeDocument/2006/relationships/hyperlink" Target="https://www.dur.ac.uk/carod/training/courses/persdevel/negotiating_skills/" TargetMode="External"/><Relationship Id="rId5" Type="http://schemas.openxmlformats.org/officeDocument/2006/relationships/image" Target="../media/image13.png"/><Relationship Id="rId10" Type="http://schemas.openxmlformats.org/officeDocument/2006/relationships/hyperlink" Target="https://www.dur.ac.uk/hr/recruitment/" TargetMode="External"/><Relationship Id="rId4" Type="http://schemas.openxmlformats.org/officeDocument/2006/relationships/image" Target="../media/image22.jpe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hyperlink" Target="https://www.dur.ac.uk/carod/training/courses/persdevel/leadingperformance/" TargetMode="External"/><Relationship Id="rId13"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hyperlink" Target="https://www.dur.ac.uk/carod/training/courses/persdevel/leadingpeople/" TargetMode="External"/><Relationship Id="rId12" Type="http://schemas.openxmlformats.org/officeDocument/2006/relationships/image" Target="../media/image22.jpeg"/><Relationship Id="rId17" Type="http://schemas.openxmlformats.org/officeDocument/2006/relationships/image" Target="../media/image24.jpg"/><Relationship Id="rId2" Type="http://schemas.openxmlformats.org/officeDocument/2006/relationships/slideLayout" Target="../slideLayouts/slideLayout6.xml"/><Relationship Id="rId16" Type="http://schemas.openxmlformats.org/officeDocument/2006/relationships/hyperlink" Target="https://www.dur.ac.uk/hr/paypensionsreward/jobfamilies/jobdescriptions/bpps/" TargetMode="External"/><Relationship Id="rId1" Type="http://schemas.openxmlformats.org/officeDocument/2006/relationships/tags" Target="../tags/tag13.xml"/><Relationship Id="rId6" Type="http://schemas.openxmlformats.org/officeDocument/2006/relationships/hyperlink" Target="https://www.dur.ac.uk/carod/training/courses/supervisory/performengage/" TargetMode="External"/><Relationship Id="rId11" Type="http://schemas.openxmlformats.org/officeDocument/2006/relationships/image" Target="../media/image12.png"/><Relationship Id="rId5" Type="http://schemas.openxmlformats.org/officeDocument/2006/relationships/hyperlink" Target="https://www.dur.ac.uk/carod/training/courses/persdevel/leader/" TargetMode="External"/><Relationship Id="rId15" Type="http://schemas.openxmlformats.org/officeDocument/2006/relationships/hyperlink" Target="https://www.dur.ac.uk/hr/paypensionsreward/jobfamilies/jobdescriptions/cpes/" TargetMode="External"/><Relationship Id="rId10" Type="http://schemas.openxmlformats.org/officeDocument/2006/relationships/hyperlink" Target="https://www.dur.ac.uk/od/training/courses/situationalleader/" TargetMode="External"/><Relationship Id="rId4" Type="http://schemas.openxmlformats.org/officeDocument/2006/relationships/hyperlink" Target="https://www.dur.ac.uk/carod/training/courses/chairsbriefings/" TargetMode="External"/><Relationship Id="rId9" Type="http://schemas.openxmlformats.org/officeDocument/2006/relationships/hyperlink" Target="https://www.dur.ac.uk/carod/training/courses/supervisory/motivating/" TargetMode="External"/><Relationship Id="rId14" Type="http://schemas.openxmlformats.org/officeDocument/2006/relationships/hyperlink" Target="https://www.dur.ac.uk/hr/paypensionsreward/jobfamilies/jobdescriptions/eii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dur.ac.uk/carod/training/courses/supervisory/evel5opsmanager/" TargetMode="External"/><Relationship Id="rId13" Type="http://schemas.openxmlformats.org/officeDocument/2006/relationships/image" Target="../media/image22.jpeg"/><Relationship Id="rId18" Type="http://schemas.openxmlformats.org/officeDocument/2006/relationships/image" Target="../media/image24.jpg"/><Relationship Id="rId3" Type="http://schemas.openxmlformats.org/officeDocument/2006/relationships/image" Target="../media/image23.png"/><Relationship Id="rId7" Type="http://schemas.openxmlformats.org/officeDocument/2006/relationships/hyperlink" Target="https://www.dur.ac.uk/carod/training/courses/supervisory/level3teamleader/" TargetMode="External"/><Relationship Id="rId12" Type="http://schemas.openxmlformats.org/officeDocument/2006/relationships/image" Target="../media/image12.png"/><Relationship Id="rId17" Type="http://schemas.openxmlformats.org/officeDocument/2006/relationships/hyperlink" Target="https://www.dur.ac.uk/hr/paypensionsreward/jobfamilies/jobdescriptions/bpps/" TargetMode="External"/><Relationship Id="rId2" Type="http://schemas.openxmlformats.org/officeDocument/2006/relationships/slideLayout" Target="../slideLayouts/slideLayout6.xml"/><Relationship Id="rId16" Type="http://schemas.openxmlformats.org/officeDocument/2006/relationships/hyperlink" Target="https://www.dur.ac.uk/hr/paypensionsreward/jobfamilies/jobdescriptions/cpes/" TargetMode="External"/><Relationship Id="rId1" Type="http://schemas.openxmlformats.org/officeDocument/2006/relationships/tags" Target="../tags/tag14.xml"/><Relationship Id="rId6" Type="http://schemas.openxmlformats.org/officeDocument/2006/relationships/hyperlink" Target="https://www.dur.ac.uk/carod/training/courses/supervisory/modularmgtprog/" TargetMode="External"/><Relationship Id="rId11" Type="http://schemas.openxmlformats.org/officeDocument/2006/relationships/hyperlink" Target="https://www.dur.ac.uk/carod/training/courses/supervisory/level7snrleaderapp/" TargetMode="External"/><Relationship Id="rId5" Type="http://schemas.openxmlformats.org/officeDocument/2006/relationships/hyperlink" Target="https://www.dur.ac.uk/carod/training/courses/supervisory/manageressentials/" TargetMode="External"/><Relationship Id="rId15" Type="http://schemas.openxmlformats.org/officeDocument/2006/relationships/hyperlink" Target="https://www.dur.ac.uk/hr/paypensionsreward/jobfamilies/jobdescriptions/eiis/" TargetMode="External"/><Relationship Id="rId10" Type="http://schemas.openxmlformats.org/officeDocument/2006/relationships/hyperlink" Target="https://www.dur.ac.uk/carod/training/courses/supervisory/asiringstratleaders/" TargetMode="External"/><Relationship Id="rId4" Type="http://schemas.openxmlformats.org/officeDocument/2006/relationships/hyperlink" Target="https://www.dur.ac.uk/carod/training/courses/supervisory/teamleaderessentials/" TargetMode="External"/><Relationship Id="rId9" Type="http://schemas.openxmlformats.org/officeDocument/2006/relationships/hyperlink" Target="https://www.dur.ac.uk/carod/training/courses/supervisory/eadershipessentials/" TargetMode="External"/><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hyperlink" Target="https://www.instituteforapprenticeships.org/apprenticeship-standards/assistant-accountant/" TargetMode="External"/><Relationship Id="rId13" Type="http://schemas.openxmlformats.org/officeDocument/2006/relationships/hyperlink" Target="https://www.instituteforapprenticeships.org/apprenticeship-standards/team-leader-supervisor/" TargetMode="External"/><Relationship Id="rId18" Type="http://schemas.openxmlformats.org/officeDocument/2006/relationships/hyperlink" Target="https://www.instituteforapprenticeships.org/apprenticeship-standards/hr-consultant-partner/" TargetMode="External"/><Relationship Id="rId3" Type="http://schemas.openxmlformats.org/officeDocument/2006/relationships/notesSlide" Target="../notesSlides/notesSlide5.xml"/><Relationship Id="rId7" Type="http://schemas.openxmlformats.org/officeDocument/2006/relationships/hyperlink" Target="https://www.instituteforapprenticeships.org/apprenticeship-standards/customer-service-practitioner/" TargetMode="External"/><Relationship Id="rId12" Type="http://schemas.openxmlformats.org/officeDocument/2006/relationships/hyperlink" Target="https://www.instituteforapprenticeships.org/apprenticeship-standards/payroll-administrator/" TargetMode="External"/><Relationship Id="rId17" Type="http://schemas.openxmlformats.org/officeDocument/2006/relationships/hyperlink" Target="https://www.instituteforapprenticeships.org/apprenticeship-standards/financial-services-professional/" TargetMode="External"/><Relationship Id="rId2" Type="http://schemas.openxmlformats.org/officeDocument/2006/relationships/slideLayout" Target="../slideLayouts/slideLayout6.xml"/><Relationship Id="rId16" Type="http://schemas.openxmlformats.org/officeDocument/2006/relationships/hyperlink" Target="https://www.instituteforapprenticeships.org/apprenticeship-standards/chartered-manager/" TargetMode="External"/><Relationship Id="rId1" Type="http://schemas.openxmlformats.org/officeDocument/2006/relationships/tags" Target="../tags/tag16.xml"/><Relationship Id="rId6" Type="http://schemas.openxmlformats.org/officeDocument/2006/relationships/hyperlink" Target="https://www.dur.ac.uk/od/strain/apprenticeships/" TargetMode="External"/><Relationship Id="rId11" Type="http://schemas.openxmlformats.org/officeDocument/2006/relationships/hyperlink" Target="https://www.instituteforapprenticeships.org/apprenticeship-standards/financial-services-administrator/" TargetMode="External"/><Relationship Id="rId5" Type="http://schemas.openxmlformats.org/officeDocument/2006/relationships/image" Target="../media/image25.png"/><Relationship Id="rId15" Type="http://schemas.openxmlformats.org/officeDocument/2006/relationships/hyperlink" Target="https://www.instituteforapprenticeships.org/apprenticeship-standards/operations-departmental-manager/" TargetMode="External"/><Relationship Id="rId10" Type="http://schemas.openxmlformats.org/officeDocument/2006/relationships/hyperlink" Target="https://www.instituteforapprenticeships.org/apprenticeship-standards/customer-service-specialist/" TargetMode="External"/><Relationship Id="rId19" Type="http://schemas.openxmlformats.org/officeDocument/2006/relationships/hyperlink" Target="https://www.instituteforapprenticeships.org/apprenticeship-standards/senior-leader/" TargetMode="External"/><Relationship Id="rId4" Type="http://schemas.openxmlformats.org/officeDocument/2006/relationships/image" Target="../media/image12.png"/><Relationship Id="rId9" Type="http://schemas.openxmlformats.org/officeDocument/2006/relationships/hyperlink" Target="https://www.instituteforapprenticeships.org/apprenticeship-standards/business-administrator/" TargetMode="External"/><Relationship Id="rId14" Type="http://schemas.openxmlformats.org/officeDocument/2006/relationships/hyperlink" Target="http://www.afo.sscalliance.org/frameworkslibrary/index.cfm?id=FR03990"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instituteforapprenticeships.org/apprenticeship-standards/commis-chef/" TargetMode="External"/><Relationship Id="rId13" Type="http://schemas.openxmlformats.org/officeDocument/2006/relationships/hyperlink" Target="https://www.instituteforapprenticeships.org/apprenticeship-standards/hospitality-manager/" TargetMode="External"/><Relationship Id="rId18" Type="http://schemas.openxmlformats.org/officeDocument/2006/relationships/hyperlink" Target="https://www.dur.ac.uk/od/strain/apprenticeships/" TargetMode="External"/><Relationship Id="rId3" Type="http://schemas.openxmlformats.org/officeDocument/2006/relationships/notesSlide" Target="../notesSlides/notesSlide6.xml"/><Relationship Id="rId7" Type="http://schemas.openxmlformats.org/officeDocument/2006/relationships/hyperlink" Target="https://www.instituteforapprenticeships.org/apprenticeship-standards/horticulture-and-landscape-operative/" TargetMode="External"/><Relationship Id="rId12" Type="http://schemas.openxmlformats.org/officeDocument/2006/relationships/hyperlink" Target="https://www.instituteforapprenticeships.org/apprenticeship-standards/hospitality-supervisor/" TargetMode="External"/><Relationship Id="rId17" Type="http://schemas.openxmlformats.org/officeDocument/2006/relationships/hyperlink" Target="https://www.instituteforapprenticeships.org/apprenticeship-standards/senior-leader/" TargetMode="External"/><Relationship Id="rId2" Type="http://schemas.openxmlformats.org/officeDocument/2006/relationships/slideLayout" Target="../slideLayouts/slideLayout6.xml"/><Relationship Id="rId16" Type="http://schemas.openxmlformats.org/officeDocument/2006/relationships/hyperlink" Target="https://www.instituteforapprenticeships.org/apprenticeship-standards/senior-head-of-facilities-management-degree/" TargetMode="External"/><Relationship Id="rId1" Type="http://schemas.openxmlformats.org/officeDocument/2006/relationships/tags" Target="../tags/tag17.xml"/><Relationship Id="rId6" Type="http://schemas.openxmlformats.org/officeDocument/2006/relationships/hyperlink" Target="https://www.instituteforapprenticeships.org/apprenticeship-standards/hospitality-team-member/" TargetMode="External"/><Relationship Id="rId11" Type="http://schemas.openxmlformats.org/officeDocument/2006/relationships/hyperlink" Target="https://www.instituteforapprenticeships.org/apprenticeship-standards/?routes=Education-and-childcare" TargetMode="External"/><Relationship Id="rId5" Type="http://schemas.openxmlformats.org/officeDocument/2006/relationships/image" Target="../media/image25.png"/><Relationship Id="rId15" Type="http://schemas.openxmlformats.org/officeDocument/2006/relationships/hyperlink" Target="https://www.instituteforapprenticeships.org/apprenticeship-standards/chartered-manager/" TargetMode="External"/><Relationship Id="rId10" Type="http://schemas.openxmlformats.org/officeDocument/2006/relationships/hyperlink" Target="https://www.instituteforapprenticeships.org/apprenticeship-standards/senior-production-chef/" TargetMode="External"/><Relationship Id="rId4" Type="http://schemas.openxmlformats.org/officeDocument/2006/relationships/image" Target="../media/image26.jpg"/><Relationship Id="rId9" Type="http://schemas.openxmlformats.org/officeDocument/2006/relationships/hyperlink" Target="https://www.instituteforapprenticeships.org/apprenticeship-standards/customer-service-practitioner/" TargetMode="External"/><Relationship Id="rId14" Type="http://schemas.openxmlformats.org/officeDocument/2006/relationships/hyperlink" Target="https://www.instituteforapprenticeships.org/apprenticeship-standards/operations-departmental-manager/"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instituteforapprenticeships.org/apprenticeship-standards/team-leader-supervisor/" TargetMode="External"/><Relationship Id="rId13" Type="http://schemas.openxmlformats.org/officeDocument/2006/relationships/hyperlink" Target="https://www.instituteforapprenticeships.org/apprenticeship-standards/building-services-design-engineer-degree/" TargetMode="External"/><Relationship Id="rId3" Type="http://schemas.openxmlformats.org/officeDocument/2006/relationships/notesSlide" Target="../notesSlides/notesSlide7.xml"/><Relationship Id="rId7" Type="http://schemas.openxmlformats.org/officeDocument/2006/relationships/hyperlink" Target="https://www.dur.ac.uk/resources/hr/training/Level2FacilitiesManagement-FrameworkCompetence.pdf" TargetMode="External"/><Relationship Id="rId12" Type="http://schemas.openxmlformats.org/officeDocument/2006/relationships/hyperlink" Target="https://www.instituteforapprenticeships.org/apprenticeship-standards/operations-departmental-manager/" TargetMode="External"/><Relationship Id="rId17" Type="http://schemas.openxmlformats.org/officeDocument/2006/relationships/hyperlink" Target="https://www.dur.ac.uk/od/strain/apprenticeships/" TargetMode="External"/><Relationship Id="rId2" Type="http://schemas.openxmlformats.org/officeDocument/2006/relationships/slideLayout" Target="../slideLayouts/slideLayout6.xml"/><Relationship Id="rId16" Type="http://schemas.openxmlformats.org/officeDocument/2006/relationships/hyperlink" Target="https://www.instituteforapprenticeships.org/apprenticeship-standards/senior-leader/" TargetMode="External"/><Relationship Id="rId1" Type="http://schemas.openxmlformats.org/officeDocument/2006/relationships/tags" Target="../tags/tag18.xml"/><Relationship Id="rId6" Type="http://schemas.openxmlformats.org/officeDocument/2006/relationships/hyperlink" Target="https://www.dur.ac.uk/resources/hr/training/Level2Cleaning-FrameworkCompetence.pdf" TargetMode="External"/><Relationship Id="rId11" Type="http://schemas.openxmlformats.org/officeDocument/2006/relationships/hyperlink" Target="https://www.instituteforapprenticeships.org/apprenticeship-standards/facilities-manager/" TargetMode="External"/><Relationship Id="rId5" Type="http://schemas.openxmlformats.org/officeDocument/2006/relationships/image" Target="../media/image13.png"/><Relationship Id="rId15" Type="http://schemas.openxmlformats.org/officeDocument/2006/relationships/hyperlink" Target="https://www.instituteforapprenticeships.org/apprenticeship-standards/senior-head-of-facilities-management-degree/" TargetMode="External"/><Relationship Id="rId10" Type="http://schemas.openxmlformats.org/officeDocument/2006/relationships/hyperlink" Target="https://www.instituteforapprenticeships.org/apprenticeship-standards/data-analyst/" TargetMode="External"/><Relationship Id="rId4" Type="http://schemas.openxmlformats.org/officeDocument/2006/relationships/image" Target="../media/image25.png"/><Relationship Id="rId9" Type="http://schemas.openxmlformats.org/officeDocument/2006/relationships/hyperlink" Target="https://www.instituteforapprenticeships.org/apprenticeship-standards/infrastructure-technician/" TargetMode="External"/><Relationship Id="rId14" Type="http://schemas.openxmlformats.org/officeDocument/2006/relationships/hyperlink" Target="https://www.instituteforapprenticeships.org/apprenticeship-standards/chartered-manager/"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instituteforapprenticeships.org/apprenticeship-standards/team-leader-supervisor/" TargetMode="External"/><Relationship Id="rId13" Type="http://schemas.openxmlformats.org/officeDocument/2006/relationships/hyperlink" Target="https://www.instituteforapprenticeships.org/apprenticeship-standards/chartered-manager/" TargetMode="External"/><Relationship Id="rId3" Type="http://schemas.openxmlformats.org/officeDocument/2006/relationships/notesSlide" Target="../notesSlides/notesSlide8.xml"/><Relationship Id="rId7" Type="http://schemas.openxmlformats.org/officeDocument/2006/relationships/hyperlink" Target="https://www.instituteforapprenticeships.org/apprenticeship-standards/laboratory-technician/" TargetMode="External"/><Relationship Id="rId12" Type="http://schemas.openxmlformats.org/officeDocument/2006/relationships/hyperlink" Target="https://www.instituteforapprenticeships.org/apprenticeship-standards/laboratory-scientist-degree/" TargetMode="External"/><Relationship Id="rId2" Type="http://schemas.openxmlformats.org/officeDocument/2006/relationships/slideLayout" Target="../slideLayouts/slideLayout6.xml"/><Relationship Id="rId16" Type="http://schemas.openxmlformats.org/officeDocument/2006/relationships/hyperlink" Target="https://www.dur.ac.uk/od/strain/apprenticeships/" TargetMode="External"/><Relationship Id="rId1" Type="http://schemas.openxmlformats.org/officeDocument/2006/relationships/tags" Target="../tags/tag19.xml"/><Relationship Id="rId6" Type="http://schemas.openxmlformats.org/officeDocument/2006/relationships/hyperlink" Target="https://www.instituteforapprenticeships.org/apprenticeship-standards/animal-technologist/" TargetMode="External"/><Relationship Id="rId11" Type="http://schemas.openxmlformats.org/officeDocument/2006/relationships/hyperlink" Target="https://www.instituteforapprenticeships.org/apprenticeship-standards/technician-scientist/" TargetMode="External"/><Relationship Id="rId5" Type="http://schemas.openxmlformats.org/officeDocument/2006/relationships/image" Target="../media/image24.jpg"/><Relationship Id="rId15" Type="http://schemas.openxmlformats.org/officeDocument/2006/relationships/hyperlink" Target="https://www.instituteforapprenticeships.org/apprenticeship-standards/cultural-heritage-conservator/" TargetMode="External"/><Relationship Id="rId10" Type="http://schemas.openxmlformats.org/officeDocument/2006/relationships/hyperlink" Target="https://www.instituteforapprenticeships.org/apprenticeship-standards/operations-departmental-manager/" TargetMode="External"/><Relationship Id="rId4" Type="http://schemas.openxmlformats.org/officeDocument/2006/relationships/image" Target="../media/image25.png"/><Relationship Id="rId9" Type="http://schemas.openxmlformats.org/officeDocument/2006/relationships/hyperlink" Target="https://www.instituteforapprenticeships.org/apprenticeship-standards/cultural-heritage-conservation-technician/" TargetMode="External"/><Relationship Id="rId14" Type="http://schemas.openxmlformats.org/officeDocument/2006/relationships/hyperlink" Target="https://www.instituteforapprenticeships.org/apprenticeship-standards/senior-leade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7.emf"/><Relationship Id="rId1" Type="http://schemas.openxmlformats.org/officeDocument/2006/relationships/slideLayout" Target="../slideLayouts/slideLayout11.xml"/><Relationship Id="rId5" Type="http://schemas.openxmlformats.org/officeDocument/2006/relationships/image" Target="../media/image28.emf"/><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9.emf"/><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dur.ac.uk/od/strain/careerpath/" TargetMode="Externa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13" Type="http://schemas.openxmlformats.org/officeDocument/2006/relationships/hyperlink" Target="https://www.dur.ac.uk/resources/hr/Job%20Families/HousekeepingandCleaningServicesSupervisor.pdf" TargetMode="External"/><Relationship Id="rId18" Type="http://schemas.openxmlformats.org/officeDocument/2006/relationships/hyperlink" Target="https://www.dur.ac.uk/resources/hr/Job%20Families/EventDurhamCoordinatorSales.pdf" TargetMode="External"/><Relationship Id="rId26" Type="http://schemas.openxmlformats.org/officeDocument/2006/relationships/hyperlink" Target="https://www.dur.ac.uk/resources/hr/Job%20Families/UniversityRetailTeamLeader.pdf" TargetMode="External"/><Relationship Id="rId39" Type="http://schemas.openxmlformats.org/officeDocument/2006/relationships/hyperlink" Target="https://www.dur.ac.uk/resources/hr/Job%20Families/SeniorHousekeepingCleaningandGeneralServicesManager.pdf" TargetMode="External"/><Relationship Id="rId21" Type="http://schemas.openxmlformats.org/officeDocument/2006/relationships/hyperlink" Target="https://www.dur.ac.uk/resources/hr/Job%20Families/EventDurhamCoordinatorEventManagement.pdf" TargetMode="External"/><Relationship Id="rId34" Type="http://schemas.openxmlformats.org/officeDocument/2006/relationships/hyperlink" Target="https://www.dur.ac.uk/resources/hr/Job%20Families/ReceptionHelpdeskManager.pdf" TargetMode="External"/><Relationship Id="rId42" Type="http://schemas.openxmlformats.org/officeDocument/2006/relationships/hyperlink" Target="https://www.dur.ac.uk/resources/hr/training/SeniorSystemsRevenueandInformationManager.pdf" TargetMode="External"/><Relationship Id="rId47" Type="http://schemas.openxmlformats.org/officeDocument/2006/relationships/hyperlink" Target="https://www.dur.ac.uk/resources/hr/Job%20Families/HeadofEstatesandFacilitiesRelationshipManagement.pdf" TargetMode="External"/><Relationship Id="rId50" Type="http://schemas.openxmlformats.org/officeDocument/2006/relationships/hyperlink" Target="https://www.dur.ac.uk/hr/paypensionsreward/jobfamilies/jobdescriptions/bpps/" TargetMode="External"/><Relationship Id="rId55" Type="http://schemas.openxmlformats.org/officeDocument/2006/relationships/hyperlink" Target="https://www.dur.ac.uk/resources/hr/Job%20Families/CareerPathwaytemplateEIIS.pdf" TargetMode="External"/><Relationship Id="rId7" Type="http://schemas.openxmlformats.org/officeDocument/2006/relationships/hyperlink" Target="https://www.dur.ac.uk/resources/hr/Job%20Families/GeneralServicesAssistant.pdf" TargetMode="External"/><Relationship Id="rId12" Type="http://schemas.openxmlformats.org/officeDocument/2006/relationships/image" Target="../media/image11.png"/><Relationship Id="rId17" Type="http://schemas.openxmlformats.org/officeDocument/2006/relationships/hyperlink" Target="https://www.dur.ac.uk/resources/hr/Job%20Families/PostalandDeliveryServicesTeamLeader.pdf" TargetMode="External"/><Relationship Id="rId25" Type="http://schemas.openxmlformats.org/officeDocument/2006/relationships/hyperlink" Target="https://www.dur.ac.uk/resources/hr/Job%20Families/BusinessSystemsAnalyst.pdf" TargetMode="External"/><Relationship Id="rId33" Type="http://schemas.openxmlformats.org/officeDocument/2006/relationships/hyperlink" Target="https://www.dur.ac.uk/resources/hr/Job%20Families/HousekeepingCleaningandGeneralServicesManager.pdf" TargetMode="External"/><Relationship Id="rId38" Type="http://schemas.openxmlformats.org/officeDocument/2006/relationships/hyperlink" Target="https://www.dur.ac.uk/resources/hr/Job%20Families/HealthandSafetyComplianceManager.pdf" TargetMode="External"/><Relationship Id="rId46" Type="http://schemas.openxmlformats.org/officeDocument/2006/relationships/hyperlink" Target="https://www.dur.ac.uk/resources/hr/Job%20Families/SeniorBusinessSupportManager.pdf" TargetMode="External"/><Relationship Id="rId2" Type="http://schemas.openxmlformats.org/officeDocument/2006/relationships/slideLayout" Target="../slideLayouts/slideLayout6.xml"/><Relationship Id="rId16" Type="http://schemas.openxmlformats.org/officeDocument/2006/relationships/hyperlink" Target="https://www.dur.ac.uk/resources/hr/Job%20Families/GeneralServicesTeamLeader.pdf" TargetMode="External"/><Relationship Id="rId20" Type="http://schemas.openxmlformats.org/officeDocument/2006/relationships/hyperlink" Target="https://www.dur.ac.uk/resources/hr/Job%20Families/EventDurhamCoordinatorCustomerRelations.pdf" TargetMode="External"/><Relationship Id="rId29" Type="http://schemas.openxmlformats.org/officeDocument/2006/relationships/hyperlink" Target="https://www.dur.ac.uk/resources/hr/Job%20Families/AssistantFireSafetyManager.pdf" TargetMode="External"/><Relationship Id="rId41" Type="http://schemas.openxmlformats.org/officeDocument/2006/relationships/hyperlink" Target="https://www.dur.ac.uk/resources/hr/Job%20Families/HealthandSafetyBusinessPartner.pdf" TargetMode="External"/><Relationship Id="rId54" Type="http://schemas.openxmlformats.org/officeDocument/2006/relationships/hyperlink" Target="https://www.dur.ac.uk/resources/hr/Job%20Families/CareerPathwayCPES.pdf" TargetMode="External"/><Relationship Id="rId1" Type="http://schemas.openxmlformats.org/officeDocument/2006/relationships/tags" Target="../tags/tag7.xml"/><Relationship Id="rId6" Type="http://schemas.openxmlformats.org/officeDocument/2006/relationships/hyperlink" Target="https://www.dur.ac.uk/resources/hr/Job%20Families/UniversityRetailSupport.pdf" TargetMode="External"/><Relationship Id="rId11" Type="http://schemas.openxmlformats.org/officeDocument/2006/relationships/hyperlink" Target="https://www.dur.ac.uk/resources/hr/Job%20Families/SeniorEventDurhamAssistant.pdf" TargetMode="External"/><Relationship Id="rId24" Type="http://schemas.openxmlformats.org/officeDocument/2006/relationships/hyperlink" Target="https://www.dur.ac.uk/resources/hr/Job%20Families/BusinessSupportTeamLeader.pdf" TargetMode="External"/><Relationship Id="rId32" Type="http://schemas.openxmlformats.org/officeDocument/2006/relationships/image" Target="../media/image14.png"/><Relationship Id="rId37" Type="http://schemas.openxmlformats.org/officeDocument/2006/relationships/hyperlink" Target="https://www.dur.ac.uk/resources/hr/Job%20Families/BusinessResilienceManager.pdf" TargetMode="External"/><Relationship Id="rId40" Type="http://schemas.openxmlformats.org/officeDocument/2006/relationships/hyperlink" Target="https://www.dur.ac.uk/resources/hr/training/SeniorEventsandCustomerServicesManager.pdf" TargetMode="External"/><Relationship Id="rId45" Type="http://schemas.openxmlformats.org/officeDocument/2006/relationships/hyperlink" Target="https://www.dur.ac.uk/resources/hr/Job%20Families/SeniorBusinessResilienceManager.pdf" TargetMode="External"/><Relationship Id="rId53" Type="http://schemas.openxmlformats.org/officeDocument/2006/relationships/hyperlink" Target="https://www.dur.ac.uk/resources/hr/Job%20Families/CareerPathwayBPPS2019.pdf" TargetMode="External"/><Relationship Id="rId5" Type="http://schemas.openxmlformats.org/officeDocument/2006/relationships/hyperlink" Target="https://www.dur.ac.uk/resources/hr/Job%20Families/PostalandDeliveryServicesAssistant.pdf" TargetMode="External"/><Relationship Id="rId15" Type="http://schemas.openxmlformats.org/officeDocument/2006/relationships/hyperlink" Target="https://www.dur.ac.uk/resources/hr/Job%20Families/FacilitatorAccommodationandFacilitiesServices.pdf" TargetMode="External"/><Relationship Id="rId23" Type="http://schemas.openxmlformats.org/officeDocument/2006/relationships/hyperlink" Target="https://www.dur.ac.uk/resources/hr/Job%20Families/ProgrammeCoordinator.pdf" TargetMode="External"/><Relationship Id="rId28" Type="http://schemas.openxmlformats.org/officeDocument/2006/relationships/hyperlink" Target="https://www.dur.ac.uk/resources/hr/Job%20Families/AssistantEventDurhamManager.pdf" TargetMode="External"/><Relationship Id="rId36" Type="http://schemas.openxmlformats.org/officeDocument/2006/relationships/hyperlink" Target="https://www.dur.ac.uk/resources/hr/Job%20Families/EstatesandFacilitiesRelationshipManager.pdf" TargetMode="External"/><Relationship Id="rId49" Type="http://schemas.openxmlformats.org/officeDocument/2006/relationships/hyperlink" Target="https://www.dur.ac.uk/hr/paypensionsreward/jobfamilies/jobdescriptions/eiis/" TargetMode="External"/><Relationship Id="rId10" Type="http://schemas.openxmlformats.org/officeDocument/2006/relationships/hyperlink" Target="https://www.dur.ac.uk/resources/hr/Job%20Families/SeniorBusinessSupportAssistant.pdf" TargetMode="External"/><Relationship Id="rId19" Type="http://schemas.openxmlformats.org/officeDocument/2006/relationships/hyperlink" Target="https://www.dur.ac.uk/resources/hr/Job%20Families/EventDurhamCoordinatorCorporateEvents.pdf" TargetMode="External"/><Relationship Id="rId31" Type="http://schemas.openxmlformats.org/officeDocument/2006/relationships/image" Target="../media/image13.png"/><Relationship Id="rId44" Type="http://schemas.openxmlformats.org/officeDocument/2006/relationships/hyperlink" Target="https://www.dur.ac.uk/resources/hr/Job%20Families/SeniorBusinessServicesManagerEstatesandColleges.pdf" TargetMode="External"/><Relationship Id="rId52" Type="http://schemas.openxmlformats.org/officeDocument/2006/relationships/image" Target="../media/image15.png"/><Relationship Id="rId4" Type="http://schemas.openxmlformats.org/officeDocument/2006/relationships/hyperlink" Target="https://www.dur.ac.uk/resources/hr/Job%20Families/HousekeepingandCleaningServicesAssistant.pdf" TargetMode="External"/><Relationship Id="rId9" Type="http://schemas.openxmlformats.org/officeDocument/2006/relationships/hyperlink" Target="https://www.dur.ac.uk/resources/hr/Job%20Families/ReceptionHelpdeskSupervisor.pdf" TargetMode="External"/><Relationship Id="rId14" Type="http://schemas.openxmlformats.org/officeDocument/2006/relationships/hyperlink" Target="https://www.dur.ac.uk/resources/hr/training/ReceptionHelpdeskSupervisor.pdf" TargetMode="External"/><Relationship Id="rId22" Type="http://schemas.openxmlformats.org/officeDocument/2006/relationships/hyperlink" Target="https://www.dur.ac.uk/resources/hr/Job%20Families/PersonalAssistant.pdf" TargetMode="External"/><Relationship Id="rId27" Type="http://schemas.openxmlformats.org/officeDocument/2006/relationships/hyperlink" Target="https://www.dur.ac.uk/resources/hr/Job%20Families/EstatesandFacilitiesRelationshipCoordinator.pdf" TargetMode="External"/><Relationship Id="rId30" Type="http://schemas.openxmlformats.org/officeDocument/2006/relationships/image" Target="../media/image12.png"/><Relationship Id="rId35" Type="http://schemas.openxmlformats.org/officeDocument/2006/relationships/hyperlink" Target="https://www.dur.ac.uk/resources/hr/Job%20Families/EventDurhamManager.pdf" TargetMode="External"/><Relationship Id="rId43" Type="http://schemas.openxmlformats.org/officeDocument/2006/relationships/hyperlink" Target="https://www.dur.ac.uk/resources/hr/Job%20Families/SeniorSystemsRevenueandInformationManager.pdf" TargetMode="External"/><Relationship Id="rId48" Type="http://schemas.openxmlformats.org/officeDocument/2006/relationships/hyperlink" Target="https://www.dur.ac.uk/resources/hr/Job%20Families/HeadofHealthandSafetyService.pdf" TargetMode="External"/><Relationship Id="rId56" Type="http://schemas.openxmlformats.org/officeDocument/2006/relationships/image" Target="../media/image16.jpeg"/><Relationship Id="rId8" Type="http://schemas.openxmlformats.org/officeDocument/2006/relationships/hyperlink" Target="https://www.dur.ac.uk/resources/hr/Job%20Families/UniversityRetailAdministrativeAssistant.pdf" TargetMode="External"/><Relationship Id="rId51" Type="http://schemas.openxmlformats.org/officeDocument/2006/relationships/hyperlink" Target="https://www.dur.ac.uk/hr/paypensionsreward/jobfamilies/jobdescriptions/cpes/" TargetMode="External"/><Relationship Id="rId3"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hyperlink" Target="https://www.dur.ac.uk/od/strain/cpd/pdworkbooks" TargetMode="Externa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hyperlink" Target="https://www.dur.ac.uk/od/strain/careerdev/" TargetMode="External"/><Relationship Id="rId5" Type="http://schemas.openxmlformats.org/officeDocument/2006/relationships/image" Target="../media/image17.png"/><Relationship Id="rId4" Type="http://schemas.openxmlformats.org/officeDocument/2006/relationships/hyperlink" Target="https://www.dur.ac.uk/carod/strain/careerdev/"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png"/><Relationship Id="rId4" Type="http://schemas.openxmlformats.org/officeDocument/2006/relationships/diagramData" Target="../diagrams/data1.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529829" y="1091804"/>
            <a:ext cx="3689746" cy="827484"/>
          </a:xfrm>
        </p:spPr>
        <p:txBody>
          <a:bodyPr/>
          <a:lstStyle/>
          <a:p>
            <a:r>
              <a:rPr lang="en-GB" dirty="0"/>
              <a:t>Creating Career Pathways for Professional Services </a:t>
            </a:r>
            <a:r>
              <a:rPr lang="en-GB" dirty="0" smtClean="0"/>
              <a:t>Staff</a:t>
            </a:r>
            <a:br>
              <a:rPr lang="en-GB" dirty="0" smtClean="0"/>
            </a:br>
            <a:r>
              <a:rPr lang="en-US" altLang="en-US" dirty="0" smtClean="0"/>
              <a:t/>
            </a:r>
            <a:br>
              <a:rPr lang="en-US" altLang="en-US" dirty="0" smtClean="0"/>
            </a:br>
            <a:r>
              <a:rPr lang="en-US" altLang="en-US" dirty="0" smtClean="0"/>
              <a:t>Claire </a:t>
            </a:r>
            <a:r>
              <a:rPr lang="en-US" altLang="en-US" dirty="0" smtClean="0"/>
              <a:t>Hunter</a:t>
            </a:r>
            <a:r>
              <a:rPr lang="en-US" altLang="en-US" dirty="0"/>
              <a:t/>
            </a:r>
            <a:br>
              <a:rPr lang="en-US" altLang="en-US" dirty="0"/>
            </a:br>
            <a:endParaRPr lang="en-US" altLang="en-US" dirty="0" smtClean="0"/>
          </a:p>
        </p:txBody>
      </p:sp>
    </p:spTree>
    <p:custDataLst>
      <p:tags r:id="rId1"/>
    </p:custDataLst>
    <p:extLst>
      <p:ext uri="{BB962C8B-B14F-4D97-AF65-F5344CB8AC3E}">
        <p14:creationId xmlns:p14="http://schemas.microsoft.com/office/powerpoint/2010/main" val="1388313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334" y="174568"/>
            <a:ext cx="8877992"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3"/>
          <a:stretch>
            <a:fillRect/>
          </a:stretch>
        </p:blipFill>
        <p:spPr>
          <a:xfrm>
            <a:off x="3114304" y="4719023"/>
            <a:ext cx="363506" cy="3669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3763" y="4705939"/>
            <a:ext cx="373160" cy="373160"/>
          </a:xfrm>
          <a:prstGeom prst="rect">
            <a:avLst/>
          </a:prstGeom>
        </p:spPr>
      </p:pic>
      <p:pic>
        <p:nvPicPr>
          <p:cNvPr id="10" name="Picture 9"/>
          <p:cNvPicPr>
            <a:picLocks noChangeAspect="1"/>
          </p:cNvPicPr>
          <p:nvPr/>
        </p:nvPicPr>
        <p:blipFill>
          <a:blip r:embed="rId5"/>
          <a:stretch>
            <a:fillRect/>
          </a:stretch>
        </p:blipFill>
        <p:spPr>
          <a:xfrm>
            <a:off x="6102628" y="4712162"/>
            <a:ext cx="373794" cy="373794"/>
          </a:xfrm>
          <a:prstGeom prst="rect">
            <a:avLst/>
          </a:prstGeom>
        </p:spPr>
      </p:pic>
      <p:sp>
        <p:nvSpPr>
          <p:cNvPr id="12" name="Rectangle 11"/>
          <p:cNvSpPr/>
          <p:nvPr/>
        </p:nvSpPr>
        <p:spPr>
          <a:xfrm>
            <a:off x="6872449" y="4787160"/>
            <a:ext cx="523801" cy="253916"/>
          </a:xfrm>
          <a:prstGeom prst="rect">
            <a:avLst/>
          </a:prstGeom>
          <a:ln>
            <a:solidFill>
              <a:schemeClr val="tx1"/>
            </a:solidFill>
          </a:ln>
        </p:spPr>
        <p:txBody>
          <a:bodyPr wrap="square">
            <a:spAutoFit/>
          </a:bodyPr>
          <a:lstStyle/>
          <a:p>
            <a:pPr algn="ctr"/>
            <a:r>
              <a:rPr lang="en-GB" sz="1050" b="1" u="sng" dirty="0">
                <a:solidFill>
                  <a:srgbClr val="E8E391"/>
                </a:solidFill>
                <a:latin typeface="Arial" panose="020B0604020202020204" pitchFamily="34" charset="0"/>
                <a:ea typeface="Calibri" panose="020F0502020204030204" pitchFamily="34" charset="0"/>
                <a:cs typeface="Arial" panose="020B0604020202020204" pitchFamily="34" charset="0"/>
                <a:hlinkClick r:id="rId6"/>
              </a:rPr>
              <a:t>EIIS</a:t>
            </a:r>
            <a:endParaRPr lang="en-GB" sz="1050" b="1" dirty="0">
              <a:solidFill>
                <a:srgbClr val="E8E391"/>
              </a:solidFill>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5368282" y="4787161"/>
            <a:ext cx="551754" cy="253916"/>
          </a:xfrm>
          <a:prstGeom prst="rect">
            <a:avLst/>
          </a:prstGeom>
          <a:ln>
            <a:solidFill>
              <a:schemeClr val="tx1"/>
            </a:solidFill>
          </a:ln>
        </p:spPr>
        <p:txBody>
          <a:bodyPr wrap="none">
            <a:spAutoFit/>
          </a:bodyPr>
          <a:lstStyle/>
          <a:p>
            <a:r>
              <a:rPr lang="en-GB" sz="1050" b="1" u="sng" dirty="0">
                <a:latin typeface="Arial" panose="020B0604020202020204" pitchFamily="34" charset="0"/>
                <a:ea typeface="Calibri" panose="020F0502020204030204" pitchFamily="34" charset="0"/>
                <a:cs typeface="Arial" panose="020B0604020202020204" pitchFamily="34" charset="0"/>
                <a:hlinkClick r:id="rId7"/>
              </a:rPr>
              <a:t>CPES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879172" y="4770492"/>
            <a:ext cx="551754" cy="253916"/>
          </a:xfrm>
          <a:prstGeom prst="rect">
            <a:avLst/>
          </a:prstGeom>
          <a:ln>
            <a:solidFill>
              <a:schemeClr val="tx1"/>
            </a:solidFill>
          </a:ln>
        </p:spPr>
        <p:txBody>
          <a:bodyPr wrap="none">
            <a:spAutoFit/>
          </a:bodyPr>
          <a:lstStyle/>
          <a:p>
            <a:r>
              <a:rPr lang="en-GB" sz="105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8"/>
              </a:rPr>
              <a:t>BPPS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2748" y="88624"/>
            <a:ext cx="573578" cy="573578"/>
          </a:xfrm>
          <a:prstGeom prst="rect">
            <a:avLst/>
          </a:prstGeom>
        </p:spPr>
      </p:pic>
      <p:cxnSp>
        <p:nvCxnSpPr>
          <p:cNvPr id="22" name="Straight Connector 21"/>
          <p:cNvCxnSpPr/>
          <p:nvPr/>
        </p:nvCxnSpPr>
        <p:spPr>
          <a:xfrm>
            <a:off x="4952361" y="4914118"/>
            <a:ext cx="401362" cy="336"/>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77811" y="4899163"/>
            <a:ext cx="377849" cy="3326"/>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5964" y="47744"/>
            <a:ext cx="887799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In-house training courses relevant to Job Family grades</a:t>
            </a:r>
          </a:p>
          <a:p>
            <a:pPr algn="ctr"/>
            <a:endParaRPr lang="en-GB" sz="1600" b="1" u="sng" dirty="0"/>
          </a:p>
        </p:txBody>
      </p:sp>
      <p:sp>
        <p:nvSpPr>
          <p:cNvPr id="15" name="TextBox 14"/>
          <p:cNvSpPr txBox="1"/>
          <p:nvPr/>
        </p:nvSpPr>
        <p:spPr>
          <a:xfrm>
            <a:off x="1772567" y="431431"/>
            <a:ext cx="6015551"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workshop title to find out more information</a:t>
            </a:r>
          </a:p>
        </p:txBody>
      </p:sp>
      <p:graphicFrame>
        <p:nvGraphicFramePr>
          <p:cNvPr id="19" name="Table 18"/>
          <p:cNvGraphicFramePr>
            <a:graphicFrameLocks noGrp="1"/>
          </p:cNvGraphicFramePr>
          <p:nvPr>
            <p:extLst/>
          </p:nvPr>
        </p:nvGraphicFramePr>
        <p:xfrm>
          <a:off x="419631" y="870627"/>
          <a:ext cx="8490658" cy="3409950"/>
        </p:xfrm>
        <a:graphic>
          <a:graphicData uri="http://schemas.openxmlformats.org/drawingml/2006/table">
            <a:tbl>
              <a:tblPr/>
              <a:tblGrid>
                <a:gridCol w="2649971">
                  <a:extLst>
                    <a:ext uri="{9D8B030D-6E8A-4147-A177-3AD203B41FA5}">
                      <a16:colId xmlns:a16="http://schemas.microsoft.com/office/drawing/2014/main" val="2092392432"/>
                    </a:ext>
                  </a:extLst>
                </a:gridCol>
                <a:gridCol w="216385">
                  <a:extLst>
                    <a:ext uri="{9D8B030D-6E8A-4147-A177-3AD203B41FA5}">
                      <a16:colId xmlns:a16="http://schemas.microsoft.com/office/drawing/2014/main" val="1247376722"/>
                    </a:ext>
                  </a:extLst>
                </a:gridCol>
                <a:gridCol w="174504">
                  <a:extLst>
                    <a:ext uri="{9D8B030D-6E8A-4147-A177-3AD203B41FA5}">
                      <a16:colId xmlns:a16="http://schemas.microsoft.com/office/drawing/2014/main" val="432378813"/>
                    </a:ext>
                  </a:extLst>
                </a:gridCol>
                <a:gridCol w="163165">
                  <a:extLst>
                    <a:ext uri="{9D8B030D-6E8A-4147-A177-3AD203B41FA5}">
                      <a16:colId xmlns:a16="http://schemas.microsoft.com/office/drawing/2014/main" val="1557399471"/>
                    </a:ext>
                  </a:extLst>
                </a:gridCol>
                <a:gridCol w="160201">
                  <a:extLst>
                    <a:ext uri="{9D8B030D-6E8A-4147-A177-3AD203B41FA5}">
                      <a16:colId xmlns:a16="http://schemas.microsoft.com/office/drawing/2014/main" val="4053908859"/>
                    </a:ext>
                  </a:extLst>
                </a:gridCol>
                <a:gridCol w="160201">
                  <a:extLst>
                    <a:ext uri="{9D8B030D-6E8A-4147-A177-3AD203B41FA5}">
                      <a16:colId xmlns:a16="http://schemas.microsoft.com/office/drawing/2014/main" val="2486970830"/>
                    </a:ext>
                  </a:extLst>
                </a:gridCol>
                <a:gridCol w="160201">
                  <a:extLst>
                    <a:ext uri="{9D8B030D-6E8A-4147-A177-3AD203B41FA5}">
                      <a16:colId xmlns:a16="http://schemas.microsoft.com/office/drawing/2014/main" val="3048042756"/>
                    </a:ext>
                  </a:extLst>
                </a:gridCol>
                <a:gridCol w="160201">
                  <a:extLst>
                    <a:ext uri="{9D8B030D-6E8A-4147-A177-3AD203B41FA5}">
                      <a16:colId xmlns:a16="http://schemas.microsoft.com/office/drawing/2014/main" val="16594536"/>
                    </a:ext>
                  </a:extLst>
                </a:gridCol>
                <a:gridCol w="160201">
                  <a:extLst>
                    <a:ext uri="{9D8B030D-6E8A-4147-A177-3AD203B41FA5}">
                      <a16:colId xmlns:a16="http://schemas.microsoft.com/office/drawing/2014/main" val="3205013879"/>
                    </a:ext>
                  </a:extLst>
                </a:gridCol>
                <a:gridCol w="160201">
                  <a:extLst>
                    <a:ext uri="{9D8B030D-6E8A-4147-A177-3AD203B41FA5}">
                      <a16:colId xmlns:a16="http://schemas.microsoft.com/office/drawing/2014/main" val="1670511129"/>
                    </a:ext>
                  </a:extLst>
                </a:gridCol>
                <a:gridCol w="160201">
                  <a:extLst>
                    <a:ext uri="{9D8B030D-6E8A-4147-A177-3AD203B41FA5}">
                      <a16:colId xmlns:a16="http://schemas.microsoft.com/office/drawing/2014/main" val="2452649240"/>
                    </a:ext>
                  </a:extLst>
                </a:gridCol>
                <a:gridCol w="160201">
                  <a:extLst>
                    <a:ext uri="{9D8B030D-6E8A-4147-A177-3AD203B41FA5}">
                      <a16:colId xmlns:a16="http://schemas.microsoft.com/office/drawing/2014/main" val="3504142692"/>
                    </a:ext>
                  </a:extLst>
                </a:gridCol>
                <a:gridCol w="160201">
                  <a:extLst>
                    <a:ext uri="{9D8B030D-6E8A-4147-A177-3AD203B41FA5}">
                      <a16:colId xmlns:a16="http://schemas.microsoft.com/office/drawing/2014/main" val="1237093112"/>
                    </a:ext>
                  </a:extLst>
                </a:gridCol>
                <a:gridCol w="160201">
                  <a:extLst>
                    <a:ext uri="{9D8B030D-6E8A-4147-A177-3AD203B41FA5}">
                      <a16:colId xmlns:a16="http://schemas.microsoft.com/office/drawing/2014/main" val="1305043332"/>
                    </a:ext>
                  </a:extLst>
                </a:gridCol>
                <a:gridCol w="160201">
                  <a:extLst>
                    <a:ext uri="{9D8B030D-6E8A-4147-A177-3AD203B41FA5}">
                      <a16:colId xmlns:a16="http://schemas.microsoft.com/office/drawing/2014/main" val="3654102772"/>
                    </a:ext>
                  </a:extLst>
                </a:gridCol>
                <a:gridCol w="160201">
                  <a:extLst>
                    <a:ext uri="{9D8B030D-6E8A-4147-A177-3AD203B41FA5}">
                      <a16:colId xmlns:a16="http://schemas.microsoft.com/office/drawing/2014/main" val="3152695578"/>
                    </a:ext>
                  </a:extLst>
                </a:gridCol>
                <a:gridCol w="160201">
                  <a:extLst>
                    <a:ext uri="{9D8B030D-6E8A-4147-A177-3AD203B41FA5}">
                      <a16:colId xmlns:a16="http://schemas.microsoft.com/office/drawing/2014/main" val="2671486889"/>
                    </a:ext>
                  </a:extLst>
                </a:gridCol>
                <a:gridCol w="160201">
                  <a:extLst>
                    <a:ext uri="{9D8B030D-6E8A-4147-A177-3AD203B41FA5}">
                      <a16:colId xmlns:a16="http://schemas.microsoft.com/office/drawing/2014/main" val="1115029296"/>
                    </a:ext>
                  </a:extLst>
                </a:gridCol>
                <a:gridCol w="160201">
                  <a:extLst>
                    <a:ext uri="{9D8B030D-6E8A-4147-A177-3AD203B41FA5}">
                      <a16:colId xmlns:a16="http://schemas.microsoft.com/office/drawing/2014/main" val="3395539482"/>
                    </a:ext>
                  </a:extLst>
                </a:gridCol>
                <a:gridCol w="160201">
                  <a:extLst>
                    <a:ext uri="{9D8B030D-6E8A-4147-A177-3AD203B41FA5}">
                      <a16:colId xmlns:a16="http://schemas.microsoft.com/office/drawing/2014/main" val="1667929578"/>
                    </a:ext>
                  </a:extLst>
                </a:gridCol>
                <a:gridCol w="160201">
                  <a:extLst>
                    <a:ext uri="{9D8B030D-6E8A-4147-A177-3AD203B41FA5}">
                      <a16:colId xmlns:a16="http://schemas.microsoft.com/office/drawing/2014/main" val="1590995733"/>
                    </a:ext>
                  </a:extLst>
                </a:gridCol>
                <a:gridCol w="160201">
                  <a:extLst>
                    <a:ext uri="{9D8B030D-6E8A-4147-A177-3AD203B41FA5}">
                      <a16:colId xmlns:a16="http://schemas.microsoft.com/office/drawing/2014/main" val="2361913364"/>
                    </a:ext>
                  </a:extLst>
                </a:gridCol>
                <a:gridCol w="160201">
                  <a:extLst>
                    <a:ext uri="{9D8B030D-6E8A-4147-A177-3AD203B41FA5}">
                      <a16:colId xmlns:a16="http://schemas.microsoft.com/office/drawing/2014/main" val="1455889297"/>
                    </a:ext>
                  </a:extLst>
                </a:gridCol>
                <a:gridCol w="160201">
                  <a:extLst>
                    <a:ext uri="{9D8B030D-6E8A-4147-A177-3AD203B41FA5}">
                      <a16:colId xmlns:a16="http://schemas.microsoft.com/office/drawing/2014/main" val="1007025792"/>
                    </a:ext>
                  </a:extLst>
                </a:gridCol>
                <a:gridCol w="160201">
                  <a:extLst>
                    <a:ext uri="{9D8B030D-6E8A-4147-A177-3AD203B41FA5}">
                      <a16:colId xmlns:a16="http://schemas.microsoft.com/office/drawing/2014/main" val="3421420092"/>
                    </a:ext>
                  </a:extLst>
                </a:gridCol>
                <a:gridCol w="160201">
                  <a:extLst>
                    <a:ext uri="{9D8B030D-6E8A-4147-A177-3AD203B41FA5}">
                      <a16:colId xmlns:a16="http://schemas.microsoft.com/office/drawing/2014/main" val="2511713900"/>
                    </a:ext>
                  </a:extLst>
                </a:gridCol>
                <a:gridCol w="160201">
                  <a:extLst>
                    <a:ext uri="{9D8B030D-6E8A-4147-A177-3AD203B41FA5}">
                      <a16:colId xmlns:a16="http://schemas.microsoft.com/office/drawing/2014/main" val="14826143"/>
                    </a:ext>
                  </a:extLst>
                </a:gridCol>
                <a:gridCol w="160201">
                  <a:extLst>
                    <a:ext uri="{9D8B030D-6E8A-4147-A177-3AD203B41FA5}">
                      <a16:colId xmlns:a16="http://schemas.microsoft.com/office/drawing/2014/main" val="2205070735"/>
                    </a:ext>
                  </a:extLst>
                </a:gridCol>
                <a:gridCol w="160201">
                  <a:extLst>
                    <a:ext uri="{9D8B030D-6E8A-4147-A177-3AD203B41FA5}">
                      <a16:colId xmlns:a16="http://schemas.microsoft.com/office/drawing/2014/main" val="757096342"/>
                    </a:ext>
                  </a:extLst>
                </a:gridCol>
                <a:gridCol w="160201">
                  <a:extLst>
                    <a:ext uri="{9D8B030D-6E8A-4147-A177-3AD203B41FA5}">
                      <a16:colId xmlns:a16="http://schemas.microsoft.com/office/drawing/2014/main" val="2663584660"/>
                    </a:ext>
                  </a:extLst>
                </a:gridCol>
                <a:gridCol w="160201">
                  <a:extLst>
                    <a:ext uri="{9D8B030D-6E8A-4147-A177-3AD203B41FA5}">
                      <a16:colId xmlns:a16="http://schemas.microsoft.com/office/drawing/2014/main" val="1289957411"/>
                    </a:ext>
                  </a:extLst>
                </a:gridCol>
                <a:gridCol w="160201">
                  <a:extLst>
                    <a:ext uri="{9D8B030D-6E8A-4147-A177-3AD203B41FA5}">
                      <a16:colId xmlns:a16="http://schemas.microsoft.com/office/drawing/2014/main" val="1030515738"/>
                    </a:ext>
                  </a:extLst>
                </a:gridCol>
                <a:gridCol w="160201">
                  <a:extLst>
                    <a:ext uri="{9D8B030D-6E8A-4147-A177-3AD203B41FA5}">
                      <a16:colId xmlns:a16="http://schemas.microsoft.com/office/drawing/2014/main" val="4176826062"/>
                    </a:ext>
                  </a:extLst>
                </a:gridCol>
                <a:gridCol w="160201">
                  <a:extLst>
                    <a:ext uri="{9D8B030D-6E8A-4147-A177-3AD203B41FA5}">
                      <a16:colId xmlns:a16="http://schemas.microsoft.com/office/drawing/2014/main" val="1369057188"/>
                    </a:ext>
                  </a:extLst>
                </a:gridCol>
                <a:gridCol w="160201">
                  <a:extLst>
                    <a:ext uri="{9D8B030D-6E8A-4147-A177-3AD203B41FA5}">
                      <a16:colId xmlns:a16="http://schemas.microsoft.com/office/drawing/2014/main" val="1360821632"/>
                    </a:ext>
                  </a:extLst>
                </a:gridCol>
                <a:gridCol w="160201">
                  <a:extLst>
                    <a:ext uri="{9D8B030D-6E8A-4147-A177-3AD203B41FA5}">
                      <a16:colId xmlns:a16="http://schemas.microsoft.com/office/drawing/2014/main" val="739917822"/>
                    </a:ext>
                  </a:extLst>
                </a:gridCol>
                <a:gridCol w="160201">
                  <a:extLst>
                    <a:ext uri="{9D8B030D-6E8A-4147-A177-3AD203B41FA5}">
                      <a16:colId xmlns:a16="http://schemas.microsoft.com/office/drawing/2014/main" val="1414133043"/>
                    </a:ext>
                  </a:extLst>
                </a:gridCol>
              </a:tblGrid>
              <a:tr h="184150">
                <a:tc>
                  <a:txBody>
                    <a:bodyPr/>
                    <a:lstStyle/>
                    <a:p>
                      <a:pPr algn="ctr" fontAlgn="b"/>
                      <a:endParaRPr lang="en-GB" sz="11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6">
                  <a:txBody>
                    <a:bodyPr/>
                    <a:lstStyle/>
                    <a:p>
                      <a:pPr algn="ctr" fontAlgn="b"/>
                      <a:r>
                        <a:rPr lang="en-GB" sz="1100" b="1" i="0" u="none" strike="noStrike" dirty="0">
                          <a:solidFill>
                            <a:srgbClr val="000000"/>
                          </a:solidFill>
                          <a:effectLst/>
                          <a:latin typeface="Arial" panose="020B0604020202020204" pitchFamily="34" charset="0"/>
                        </a:rPr>
                        <a:t>INDICATIVE GRADE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23872853"/>
                  </a:ext>
                </a:extLst>
              </a:tr>
              <a:tr h="355600">
                <a:tc>
                  <a:txBody>
                    <a:bodyPr/>
                    <a:lstStyle/>
                    <a:p>
                      <a:pPr algn="ctr" rtl="0" fontAlgn="ctr"/>
                      <a:r>
                        <a:rPr lang="en-GB" sz="1100" b="1" i="0" u="none" strike="noStrike" dirty="0">
                          <a:solidFill>
                            <a:srgbClr val="000000"/>
                          </a:solidFill>
                          <a:effectLst/>
                          <a:latin typeface="Arial" panose="020B0604020202020204" pitchFamily="34" charset="0"/>
                        </a:rPr>
                        <a:t>Personal Development </a:t>
                      </a:r>
                      <a:r>
                        <a:rPr lang="en-GB" sz="1100" b="1" i="0" u="none" strike="noStrike" dirty="0" smtClean="0">
                          <a:solidFill>
                            <a:srgbClr val="000000"/>
                          </a:solidFill>
                          <a:effectLst/>
                          <a:latin typeface="Arial" panose="020B0604020202020204" pitchFamily="34" charset="0"/>
                        </a:rPr>
                        <a:t>workshop</a:t>
                      </a:r>
                      <a:endParaRPr lang="en-GB" sz="11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ctr"/>
                      <a:r>
                        <a:rPr lang="en-GB" sz="1100" b="1" i="0" u="none" strike="noStrike" dirty="0">
                          <a:solidFill>
                            <a:srgbClr val="000000"/>
                          </a:solidFill>
                          <a:effectLst/>
                          <a:latin typeface="Arial" panose="020B0604020202020204" pitchFamily="34" charset="0"/>
                        </a:rPr>
                        <a:t>Grade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53970896"/>
                  </a:ext>
                </a:extLst>
              </a:tr>
              <a:tr h="349250">
                <a:tc>
                  <a:txBody>
                    <a:bodyPr/>
                    <a:lstStyle/>
                    <a:p>
                      <a:pPr algn="l" rtl="0" fontAlgn="b"/>
                      <a:r>
                        <a:rPr lang="en-GB" sz="1100" b="0" i="0" u="sng" strike="noStrike" dirty="0">
                          <a:solidFill>
                            <a:srgbClr val="0563C1"/>
                          </a:solidFill>
                          <a:effectLst/>
                          <a:latin typeface="Arial" panose="020B0604020202020204" pitchFamily="34" charset="0"/>
                          <a:hlinkClick r:id="rId10"/>
                        </a:rPr>
                        <a:t>Administering Meetings and </a:t>
                      </a:r>
                      <a:r>
                        <a:rPr lang="en-GB" sz="1100" b="0" i="0" u="sng" strike="noStrike" dirty="0" smtClean="0">
                          <a:solidFill>
                            <a:srgbClr val="0563C1"/>
                          </a:solidFill>
                          <a:effectLst/>
                          <a:latin typeface="Arial" panose="020B0604020202020204" pitchFamily="34" charset="0"/>
                          <a:hlinkClick r:id="rId10"/>
                        </a:rPr>
                        <a:t>Minute </a:t>
                      </a:r>
                      <a:r>
                        <a:rPr lang="en-GB" sz="1100" b="0" i="0" u="sng" strike="noStrike" dirty="0">
                          <a:solidFill>
                            <a:srgbClr val="0563C1"/>
                          </a:solidFill>
                          <a:effectLst/>
                          <a:latin typeface="Arial" panose="020B0604020202020204" pitchFamily="34" charset="0"/>
                          <a:hlinkClick r:id="rId10"/>
                        </a:rPr>
                        <a:t>Taking</a:t>
                      </a:r>
                      <a:endParaRPr lang="en-GB" sz="1100" b="0" i="0" u="sng" strike="noStrike" dirty="0">
                        <a:solidFill>
                          <a:srgbClr val="0563C1"/>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57277"/>
                  </a:ext>
                </a:extLst>
              </a:tr>
              <a:tr h="184150">
                <a:tc>
                  <a:txBody>
                    <a:bodyPr/>
                    <a:lstStyle/>
                    <a:p>
                      <a:pPr algn="l" rtl="0" fontAlgn="b"/>
                      <a:r>
                        <a:rPr lang="en-GB" sz="1100" b="0" i="0" u="sng" strike="noStrike" dirty="0">
                          <a:solidFill>
                            <a:srgbClr val="0563C1"/>
                          </a:solidFill>
                          <a:effectLst/>
                          <a:latin typeface="Arial" panose="020B0604020202020204" pitchFamily="34" charset="0"/>
                          <a:hlinkClick r:id="rId11"/>
                        </a:rPr>
                        <a:t>Being an Internal Candidate</a:t>
                      </a:r>
                      <a:endParaRPr lang="en-GB" sz="1100" b="0" i="0" u="sng" strike="noStrike" dirty="0">
                        <a:solidFill>
                          <a:srgbClr val="0563C1"/>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975075653"/>
                  </a:ext>
                </a:extLst>
              </a:tr>
              <a:tr h="184150">
                <a:tc>
                  <a:txBody>
                    <a:bodyPr/>
                    <a:lstStyle/>
                    <a:p>
                      <a:pPr algn="l" rtl="0" fontAlgn="b"/>
                      <a:r>
                        <a:rPr lang="en-GB" sz="1100" b="0" i="0" u="sng" strike="noStrike" dirty="0">
                          <a:solidFill>
                            <a:srgbClr val="0563C1"/>
                          </a:solidFill>
                          <a:effectLst/>
                          <a:latin typeface="Arial" panose="020B0604020202020204" pitchFamily="34" charset="0"/>
                          <a:hlinkClick r:id="rId12"/>
                        </a:rPr>
                        <a:t>CV Writing &amp; Interview Support</a:t>
                      </a:r>
                      <a:endParaRPr lang="en-GB" sz="1100" b="0" i="0" u="sng" strike="noStrike" dirty="0">
                        <a:solidFill>
                          <a:srgbClr val="0563C1"/>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10314958"/>
                  </a:ext>
                </a:extLst>
              </a:tr>
              <a:tr h="184150">
                <a:tc>
                  <a:txBody>
                    <a:bodyPr/>
                    <a:lstStyle/>
                    <a:p>
                      <a:pPr algn="l" rtl="0" fontAlgn="b"/>
                      <a:r>
                        <a:rPr lang="en-GB" sz="1100" b="0" i="0" u="sng" strike="noStrike" dirty="0">
                          <a:solidFill>
                            <a:schemeClr val="tx1"/>
                          </a:solidFill>
                          <a:effectLst/>
                          <a:latin typeface="Arial" panose="020B0604020202020204" pitchFamily="34" charset="0"/>
                          <a:hlinkClick r:id="rId13"/>
                        </a:rPr>
                        <a:t>Developing Resilience During Change</a:t>
                      </a:r>
                      <a:endParaRPr lang="en-GB" sz="1100" b="0" i="0" u="sng" strike="noStrike" dirty="0">
                        <a:solidFill>
                          <a:schemeClr val="tx1"/>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695753956"/>
                  </a:ext>
                </a:extLst>
              </a:tr>
              <a:tr h="349250">
                <a:tc>
                  <a:txBody>
                    <a:bodyPr/>
                    <a:lstStyle/>
                    <a:p>
                      <a:pPr algn="l" rtl="0" fontAlgn="b"/>
                      <a:r>
                        <a:rPr lang="en-GB" sz="1100" dirty="0" smtClean="0">
                          <a:latin typeface="Arial" panose="020B0604020202020204" pitchFamily="34" charset="0"/>
                          <a:cs typeface="Arial" panose="020B0604020202020204" pitchFamily="34" charset="0"/>
                          <a:hlinkClick r:id="rId14" tooltip="Assertiveness"/>
                        </a:rPr>
                        <a:t>Developing Resilience &amp; Personal Confidence</a:t>
                      </a:r>
                      <a:endParaRPr lang="en-GB"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779323898"/>
                  </a:ext>
                </a:extLst>
              </a:tr>
              <a:tr h="184150">
                <a:tc>
                  <a:txBody>
                    <a:bodyPr/>
                    <a:lstStyle/>
                    <a:p>
                      <a:pPr algn="l" rtl="0" fontAlgn="b"/>
                      <a:r>
                        <a:rPr lang="en-GB" sz="1100" b="0" i="0" u="sng" strike="noStrike" dirty="0">
                          <a:solidFill>
                            <a:schemeClr val="tx1"/>
                          </a:solidFill>
                          <a:effectLst/>
                          <a:latin typeface="Arial" panose="020B0604020202020204" pitchFamily="34" charset="0"/>
                          <a:cs typeface="Arial" panose="020B0604020202020204" pitchFamily="34" charset="0"/>
                          <a:hlinkClick r:id="rId15"/>
                        </a:rPr>
                        <a:t>Ease the Load</a:t>
                      </a:r>
                      <a:endParaRPr lang="en-GB"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1473698930"/>
                  </a:ext>
                </a:extLst>
              </a:tr>
              <a:tr h="349250">
                <a:tc>
                  <a:txBody>
                    <a:bodyPr/>
                    <a:lstStyle/>
                    <a:p>
                      <a:pPr algn="l" rtl="0" fontAlgn="b"/>
                      <a:r>
                        <a:rPr lang="en-GB" sz="1100" dirty="0" smtClean="0">
                          <a:solidFill>
                            <a:schemeClr val="tx1"/>
                          </a:solidFill>
                          <a:latin typeface="Arial" panose="020B0604020202020204" pitchFamily="34" charset="0"/>
                          <a:cs typeface="Arial" panose="020B0604020202020204" pitchFamily="34" charset="0"/>
                          <a:hlinkClick r:id="rId16"/>
                        </a:rPr>
                        <a:t>Equality, Diversity and Inclusion E-Learning</a:t>
                      </a:r>
                      <a:r>
                        <a:rPr lang="en-GB" sz="1100" dirty="0" smtClean="0">
                          <a:solidFill>
                            <a:schemeClr val="tx1"/>
                          </a:solidFill>
                          <a:latin typeface="Arial" panose="020B0604020202020204" pitchFamily="34" charset="0"/>
                          <a:cs typeface="Arial" panose="020B0604020202020204" pitchFamily="34" charset="0"/>
                        </a:rPr>
                        <a:t>*</a:t>
                      </a:r>
                      <a:endParaRPr lang="en-GB"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370938032"/>
                  </a:ext>
                </a:extLst>
              </a:tr>
              <a:tr h="184150">
                <a:tc>
                  <a:txBody>
                    <a:bodyPr/>
                    <a:lstStyle/>
                    <a:p>
                      <a:pPr algn="l" rtl="0" fontAlgn="b"/>
                      <a:r>
                        <a:rPr lang="en-GB" sz="1100" b="0" i="0" u="sng" strike="noStrike" dirty="0">
                          <a:solidFill>
                            <a:schemeClr val="tx1"/>
                          </a:solidFill>
                          <a:effectLst/>
                          <a:latin typeface="Arial" panose="020B0604020202020204" pitchFamily="34" charset="0"/>
                          <a:cs typeface="Arial" panose="020B0604020202020204" pitchFamily="34" charset="0"/>
                          <a:hlinkClick r:id="rId17"/>
                        </a:rPr>
                        <a:t>Introduction to Mindfulness</a:t>
                      </a:r>
                      <a:endParaRPr lang="en-GB"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2036875049"/>
                  </a:ext>
                </a:extLst>
              </a:tr>
              <a:tr h="349250">
                <a:tc>
                  <a:txBody>
                    <a:bodyPr/>
                    <a:lstStyle/>
                    <a:p>
                      <a:pPr algn="l" rtl="0" fontAlgn="b"/>
                      <a:r>
                        <a:rPr lang="en-GB" sz="1100" dirty="0" smtClean="0">
                          <a:latin typeface="Arial" panose="020B0604020202020204" pitchFamily="34" charset="0"/>
                          <a:cs typeface="Arial" panose="020B0604020202020204" pitchFamily="34" charset="0"/>
                          <a:hlinkClick r:id="rId16"/>
                        </a:rPr>
                        <a:t>Respecting Others: Challenging Negative Behaviours</a:t>
                      </a:r>
                      <a:r>
                        <a:rPr lang="en-GB" sz="1100" dirty="0" smtClean="0">
                          <a:latin typeface="Arial" panose="020B0604020202020204" pitchFamily="34" charset="0"/>
                          <a:cs typeface="Arial" panose="020B0604020202020204" pitchFamily="34" charset="0"/>
                        </a:rPr>
                        <a:t>* </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569303090"/>
                  </a:ext>
                </a:extLst>
              </a:tr>
              <a:tr h="184150">
                <a:tc>
                  <a:txBody>
                    <a:bodyPr/>
                    <a:lstStyle/>
                    <a:p>
                      <a:pPr algn="l" rtl="0" fontAlgn="b"/>
                      <a:r>
                        <a:rPr lang="en-GB" sz="1100" dirty="0" smtClean="0">
                          <a:latin typeface="Arial" panose="020B0604020202020204" pitchFamily="34" charset="0"/>
                          <a:cs typeface="Arial" panose="020B0604020202020204" pitchFamily="34" charset="0"/>
                          <a:hlinkClick r:id="rId16"/>
                        </a:rPr>
                        <a:t>Unconscious Bias</a:t>
                      </a:r>
                      <a:r>
                        <a:rPr lang="en-GB" sz="1100" dirty="0" smtClean="0">
                          <a:latin typeface="Arial" panose="020B0604020202020204" pitchFamily="34" charset="0"/>
                          <a:cs typeface="Arial" panose="020B0604020202020204" pitchFamily="34" charset="0"/>
                        </a:rPr>
                        <a:t>*</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877137466"/>
                  </a:ext>
                </a:extLst>
              </a:tr>
              <a:tr h="184150">
                <a:tc>
                  <a:txBody>
                    <a:bodyPr/>
                    <a:lstStyle/>
                    <a:p>
                      <a:pPr algn="l" rtl="0" fontAlgn="b"/>
                      <a:r>
                        <a:rPr lang="en-GB" sz="1100" b="0" i="0" u="sng" strike="noStrike" dirty="0">
                          <a:solidFill>
                            <a:srgbClr val="0563C1"/>
                          </a:solidFill>
                          <a:effectLst/>
                          <a:latin typeface="Arial" panose="020B0604020202020204" pitchFamily="34" charset="0"/>
                          <a:hlinkClick r:id="rId18"/>
                        </a:rPr>
                        <a:t>Perfecting Presentation Techniques*</a:t>
                      </a:r>
                      <a:endParaRPr lang="en-GB" sz="1100" b="0" i="0" u="sng" strike="noStrike" dirty="0">
                        <a:solidFill>
                          <a:srgbClr val="0563C1"/>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4238620237"/>
                  </a:ext>
                </a:extLst>
              </a:tr>
              <a:tr h="184150">
                <a:tc>
                  <a:txBody>
                    <a:bodyPr/>
                    <a:lstStyle/>
                    <a:p>
                      <a:pPr algn="l" rtl="0" fontAlgn="b"/>
                      <a:r>
                        <a:rPr lang="en-GB" sz="1100" b="0" i="0" u="sng" strike="noStrike" dirty="0">
                          <a:solidFill>
                            <a:srgbClr val="0563C1"/>
                          </a:solidFill>
                          <a:effectLst/>
                          <a:latin typeface="Arial" panose="020B0604020202020204" pitchFamily="34" charset="0"/>
                          <a:hlinkClick r:id="rId19"/>
                        </a:rPr>
                        <a:t>Stress </a:t>
                      </a:r>
                      <a:r>
                        <a:rPr lang="en-GB" sz="1100" b="0" i="0" u="sng" strike="noStrike" dirty="0" smtClean="0">
                          <a:solidFill>
                            <a:srgbClr val="0563C1"/>
                          </a:solidFill>
                          <a:effectLst/>
                          <a:latin typeface="Arial" panose="020B0604020202020204" pitchFamily="34" charset="0"/>
                          <a:hlinkClick r:id="rId19"/>
                        </a:rPr>
                        <a:t>Management</a:t>
                      </a:r>
                      <a:endParaRPr lang="en-GB" sz="1100" b="0" i="0" u="sng" strike="noStrike" dirty="0">
                        <a:solidFill>
                          <a:srgbClr val="0563C1"/>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marL="0" algn="l" defTabSz="457200" rtl="0" eaLnBrk="1" fontAlgn="b" latinLnBrk="0" hangingPunct="1"/>
                      <a:endParaRPr lang="en-GB" sz="1100" b="0" i="0" u="none" strike="noStrike" kern="1200" dirty="0">
                        <a:solidFill>
                          <a:srgbClr val="000000"/>
                        </a:solidFill>
                        <a:effectLst/>
                        <a:latin typeface="Arial" panose="020B0604020202020204" pitchFamily="34" charset="0"/>
                        <a:ea typeface="+mn-ea"/>
                        <a:cs typeface="+mn-cs"/>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1893017004"/>
                  </a:ext>
                </a:extLst>
              </a:tr>
            </a:tbl>
          </a:graphicData>
        </a:graphic>
      </p:graphicFrame>
      <p:cxnSp>
        <p:nvCxnSpPr>
          <p:cNvPr id="18" name="Straight Connector 17"/>
          <p:cNvCxnSpPr/>
          <p:nvPr/>
        </p:nvCxnSpPr>
        <p:spPr>
          <a:xfrm flipV="1">
            <a:off x="7963573" y="4919973"/>
            <a:ext cx="395504" cy="1"/>
          </a:xfrm>
          <a:prstGeom prst="line">
            <a:avLst/>
          </a:prstGeom>
          <a:ln w="38100">
            <a:solidFill>
              <a:srgbClr val="9FA16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358995" y="4785198"/>
            <a:ext cx="535724" cy="253916"/>
          </a:xfrm>
          <a:prstGeom prst="rect">
            <a:avLst/>
          </a:prstGeom>
          <a:ln>
            <a:solidFill>
              <a:schemeClr val="tx1"/>
            </a:solidFill>
          </a:ln>
        </p:spPr>
        <p:txBody>
          <a:bodyPr wrap="none">
            <a:spAutoFit/>
          </a:bodyPr>
          <a:lstStyle/>
          <a:p>
            <a:r>
              <a:rPr lang="en-GB" sz="1050" b="1"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8"/>
              </a:rPr>
              <a:t>TRTS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94001" y="4712164"/>
            <a:ext cx="369489" cy="369489"/>
          </a:xfrm>
          <a:prstGeom prst="rect">
            <a:avLst/>
          </a:prstGeom>
        </p:spPr>
      </p:pic>
      <p:cxnSp>
        <p:nvCxnSpPr>
          <p:cNvPr id="24" name="Straight Connector 23"/>
          <p:cNvCxnSpPr/>
          <p:nvPr/>
        </p:nvCxnSpPr>
        <p:spPr>
          <a:xfrm flipV="1">
            <a:off x="6476341" y="4902490"/>
            <a:ext cx="395504" cy="1"/>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9409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334" y="174568"/>
            <a:ext cx="8877992"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3"/>
          <a:stretch>
            <a:fillRect/>
          </a:stretch>
        </p:blipFill>
        <p:spPr>
          <a:xfrm>
            <a:off x="3114304" y="4719023"/>
            <a:ext cx="363506" cy="3669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3763" y="4705939"/>
            <a:ext cx="373160" cy="373160"/>
          </a:xfrm>
          <a:prstGeom prst="rect">
            <a:avLst/>
          </a:prstGeom>
        </p:spPr>
      </p:pic>
      <p:pic>
        <p:nvPicPr>
          <p:cNvPr id="10" name="Picture 9"/>
          <p:cNvPicPr>
            <a:picLocks noChangeAspect="1"/>
          </p:cNvPicPr>
          <p:nvPr/>
        </p:nvPicPr>
        <p:blipFill>
          <a:blip r:embed="rId5"/>
          <a:stretch>
            <a:fillRect/>
          </a:stretch>
        </p:blipFill>
        <p:spPr>
          <a:xfrm>
            <a:off x="6102628" y="4712162"/>
            <a:ext cx="373794" cy="373794"/>
          </a:xfrm>
          <a:prstGeom prst="rect">
            <a:avLst/>
          </a:prstGeom>
        </p:spPr>
      </p:pic>
      <p:sp>
        <p:nvSpPr>
          <p:cNvPr id="12" name="Rectangle 11"/>
          <p:cNvSpPr/>
          <p:nvPr/>
        </p:nvSpPr>
        <p:spPr>
          <a:xfrm>
            <a:off x="6872449" y="4787160"/>
            <a:ext cx="523801" cy="253916"/>
          </a:xfrm>
          <a:prstGeom prst="rect">
            <a:avLst/>
          </a:prstGeom>
          <a:ln>
            <a:solidFill>
              <a:schemeClr val="tx1"/>
            </a:solidFill>
          </a:ln>
        </p:spPr>
        <p:txBody>
          <a:bodyPr wrap="square">
            <a:spAutoFit/>
          </a:bodyPr>
          <a:lstStyle/>
          <a:p>
            <a:pPr algn="ctr"/>
            <a:r>
              <a:rPr lang="en-GB" sz="1050" b="1" u="sng" dirty="0">
                <a:solidFill>
                  <a:srgbClr val="E8E391"/>
                </a:solidFill>
                <a:latin typeface="Arial" panose="020B0604020202020204" pitchFamily="34" charset="0"/>
                <a:ea typeface="Calibri" panose="020F0502020204030204" pitchFamily="34" charset="0"/>
                <a:cs typeface="Arial" panose="020B0604020202020204" pitchFamily="34" charset="0"/>
                <a:hlinkClick r:id="rId6"/>
              </a:rPr>
              <a:t>EIIS</a:t>
            </a:r>
            <a:endParaRPr lang="en-GB" sz="1050" b="1" dirty="0">
              <a:solidFill>
                <a:srgbClr val="E8E391"/>
              </a:solidFill>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5368282" y="4787161"/>
            <a:ext cx="551754" cy="253916"/>
          </a:xfrm>
          <a:prstGeom prst="rect">
            <a:avLst/>
          </a:prstGeom>
          <a:ln>
            <a:solidFill>
              <a:schemeClr val="tx1"/>
            </a:solidFill>
          </a:ln>
        </p:spPr>
        <p:txBody>
          <a:bodyPr wrap="none">
            <a:spAutoFit/>
          </a:bodyPr>
          <a:lstStyle/>
          <a:p>
            <a:r>
              <a:rPr lang="en-GB" sz="1050" b="1" u="sng" dirty="0">
                <a:latin typeface="Arial" panose="020B0604020202020204" pitchFamily="34" charset="0"/>
                <a:ea typeface="Calibri" panose="020F0502020204030204" pitchFamily="34" charset="0"/>
                <a:cs typeface="Arial" panose="020B0604020202020204" pitchFamily="34" charset="0"/>
                <a:hlinkClick r:id="rId7"/>
              </a:rPr>
              <a:t>CPES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879172" y="4770492"/>
            <a:ext cx="551754" cy="253916"/>
          </a:xfrm>
          <a:prstGeom prst="rect">
            <a:avLst/>
          </a:prstGeom>
          <a:ln>
            <a:solidFill>
              <a:schemeClr val="tx1"/>
            </a:solidFill>
          </a:ln>
        </p:spPr>
        <p:txBody>
          <a:bodyPr wrap="none">
            <a:spAutoFit/>
          </a:bodyPr>
          <a:lstStyle/>
          <a:p>
            <a:r>
              <a:rPr lang="en-GB" sz="105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8"/>
              </a:rPr>
              <a:t>BPPS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2748" y="88624"/>
            <a:ext cx="573578" cy="573578"/>
          </a:xfrm>
          <a:prstGeom prst="rect">
            <a:avLst/>
          </a:prstGeom>
        </p:spPr>
      </p:pic>
      <p:cxnSp>
        <p:nvCxnSpPr>
          <p:cNvPr id="22" name="Straight Connector 21"/>
          <p:cNvCxnSpPr/>
          <p:nvPr/>
        </p:nvCxnSpPr>
        <p:spPr>
          <a:xfrm>
            <a:off x="4952361" y="4914118"/>
            <a:ext cx="401362" cy="336"/>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77811" y="4899163"/>
            <a:ext cx="377849" cy="3326"/>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5964" y="47743"/>
            <a:ext cx="8877992" cy="553998"/>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In-house training courses relevant to Job Family grades</a:t>
            </a:r>
          </a:p>
          <a:p>
            <a:pPr algn="ctr"/>
            <a:endParaRPr lang="en-GB" sz="1400" b="1" u="sng" dirty="0"/>
          </a:p>
        </p:txBody>
      </p:sp>
      <p:sp>
        <p:nvSpPr>
          <p:cNvPr id="15" name="TextBox 14"/>
          <p:cNvSpPr txBox="1"/>
          <p:nvPr/>
        </p:nvSpPr>
        <p:spPr>
          <a:xfrm>
            <a:off x="1772567" y="482346"/>
            <a:ext cx="6015551"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workshop title to find out more information</a:t>
            </a:r>
          </a:p>
        </p:txBody>
      </p:sp>
      <p:graphicFrame>
        <p:nvGraphicFramePr>
          <p:cNvPr id="19" name="Table 18"/>
          <p:cNvGraphicFramePr>
            <a:graphicFrameLocks noGrp="1"/>
          </p:cNvGraphicFramePr>
          <p:nvPr>
            <p:extLst/>
          </p:nvPr>
        </p:nvGraphicFramePr>
        <p:xfrm>
          <a:off x="419631" y="933247"/>
          <a:ext cx="8490658" cy="1613427"/>
        </p:xfrm>
        <a:graphic>
          <a:graphicData uri="http://schemas.openxmlformats.org/drawingml/2006/table">
            <a:tbl>
              <a:tblPr/>
              <a:tblGrid>
                <a:gridCol w="2649971">
                  <a:extLst>
                    <a:ext uri="{9D8B030D-6E8A-4147-A177-3AD203B41FA5}">
                      <a16:colId xmlns:a16="http://schemas.microsoft.com/office/drawing/2014/main" val="2092392432"/>
                    </a:ext>
                  </a:extLst>
                </a:gridCol>
                <a:gridCol w="216385">
                  <a:extLst>
                    <a:ext uri="{9D8B030D-6E8A-4147-A177-3AD203B41FA5}">
                      <a16:colId xmlns:a16="http://schemas.microsoft.com/office/drawing/2014/main" val="1247376722"/>
                    </a:ext>
                  </a:extLst>
                </a:gridCol>
                <a:gridCol w="174504">
                  <a:extLst>
                    <a:ext uri="{9D8B030D-6E8A-4147-A177-3AD203B41FA5}">
                      <a16:colId xmlns:a16="http://schemas.microsoft.com/office/drawing/2014/main" val="432378813"/>
                    </a:ext>
                  </a:extLst>
                </a:gridCol>
                <a:gridCol w="163165">
                  <a:extLst>
                    <a:ext uri="{9D8B030D-6E8A-4147-A177-3AD203B41FA5}">
                      <a16:colId xmlns:a16="http://schemas.microsoft.com/office/drawing/2014/main" val="1557399471"/>
                    </a:ext>
                  </a:extLst>
                </a:gridCol>
                <a:gridCol w="160201">
                  <a:extLst>
                    <a:ext uri="{9D8B030D-6E8A-4147-A177-3AD203B41FA5}">
                      <a16:colId xmlns:a16="http://schemas.microsoft.com/office/drawing/2014/main" val="4053908859"/>
                    </a:ext>
                  </a:extLst>
                </a:gridCol>
                <a:gridCol w="160201">
                  <a:extLst>
                    <a:ext uri="{9D8B030D-6E8A-4147-A177-3AD203B41FA5}">
                      <a16:colId xmlns:a16="http://schemas.microsoft.com/office/drawing/2014/main" val="2486970830"/>
                    </a:ext>
                  </a:extLst>
                </a:gridCol>
                <a:gridCol w="160201">
                  <a:extLst>
                    <a:ext uri="{9D8B030D-6E8A-4147-A177-3AD203B41FA5}">
                      <a16:colId xmlns:a16="http://schemas.microsoft.com/office/drawing/2014/main" val="3048042756"/>
                    </a:ext>
                  </a:extLst>
                </a:gridCol>
                <a:gridCol w="160201">
                  <a:extLst>
                    <a:ext uri="{9D8B030D-6E8A-4147-A177-3AD203B41FA5}">
                      <a16:colId xmlns:a16="http://schemas.microsoft.com/office/drawing/2014/main" val="16594536"/>
                    </a:ext>
                  </a:extLst>
                </a:gridCol>
                <a:gridCol w="160201">
                  <a:extLst>
                    <a:ext uri="{9D8B030D-6E8A-4147-A177-3AD203B41FA5}">
                      <a16:colId xmlns:a16="http://schemas.microsoft.com/office/drawing/2014/main" val="3205013879"/>
                    </a:ext>
                  </a:extLst>
                </a:gridCol>
                <a:gridCol w="160201">
                  <a:extLst>
                    <a:ext uri="{9D8B030D-6E8A-4147-A177-3AD203B41FA5}">
                      <a16:colId xmlns:a16="http://schemas.microsoft.com/office/drawing/2014/main" val="1670511129"/>
                    </a:ext>
                  </a:extLst>
                </a:gridCol>
                <a:gridCol w="160201">
                  <a:extLst>
                    <a:ext uri="{9D8B030D-6E8A-4147-A177-3AD203B41FA5}">
                      <a16:colId xmlns:a16="http://schemas.microsoft.com/office/drawing/2014/main" val="2452649240"/>
                    </a:ext>
                  </a:extLst>
                </a:gridCol>
                <a:gridCol w="160201">
                  <a:extLst>
                    <a:ext uri="{9D8B030D-6E8A-4147-A177-3AD203B41FA5}">
                      <a16:colId xmlns:a16="http://schemas.microsoft.com/office/drawing/2014/main" val="3504142692"/>
                    </a:ext>
                  </a:extLst>
                </a:gridCol>
                <a:gridCol w="160201">
                  <a:extLst>
                    <a:ext uri="{9D8B030D-6E8A-4147-A177-3AD203B41FA5}">
                      <a16:colId xmlns:a16="http://schemas.microsoft.com/office/drawing/2014/main" val="1237093112"/>
                    </a:ext>
                  </a:extLst>
                </a:gridCol>
                <a:gridCol w="160201">
                  <a:extLst>
                    <a:ext uri="{9D8B030D-6E8A-4147-A177-3AD203B41FA5}">
                      <a16:colId xmlns:a16="http://schemas.microsoft.com/office/drawing/2014/main" val="1305043332"/>
                    </a:ext>
                  </a:extLst>
                </a:gridCol>
                <a:gridCol w="160201">
                  <a:extLst>
                    <a:ext uri="{9D8B030D-6E8A-4147-A177-3AD203B41FA5}">
                      <a16:colId xmlns:a16="http://schemas.microsoft.com/office/drawing/2014/main" val="3654102772"/>
                    </a:ext>
                  </a:extLst>
                </a:gridCol>
                <a:gridCol w="160201">
                  <a:extLst>
                    <a:ext uri="{9D8B030D-6E8A-4147-A177-3AD203B41FA5}">
                      <a16:colId xmlns:a16="http://schemas.microsoft.com/office/drawing/2014/main" val="3152695578"/>
                    </a:ext>
                  </a:extLst>
                </a:gridCol>
                <a:gridCol w="160201">
                  <a:extLst>
                    <a:ext uri="{9D8B030D-6E8A-4147-A177-3AD203B41FA5}">
                      <a16:colId xmlns:a16="http://schemas.microsoft.com/office/drawing/2014/main" val="2671486889"/>
                    </a:ext>
                  </a:extLst>
                </a:gridCol>
                <a:gridCol w="160201">
                  <a:extLst>
                    <a:ext uri="{9D8B030D-6E8A-4147-A177-3AD203B41FA5}">
                      <a16:colId xmlns:a16="http://schemas.microsoft.com/office/drawing/2014/main" val="1115029296"/>
                    </a:ext>
                  </a:extLst>
                </a:gridCol>
                <a:gridCol w="160201">
                  <a:extLst>
                    <a:ext uri="{9D8B030D-6E8A-4147-A177-3AD203B41FA5}">
                      <a16:colId xmlns:a16="http://schemas.microsoft.com/office/drawing/2014/main" val="3395539482"/>
                    </a:ext>
                  </a:extLst>
                </a:gridCol>
                <a:gridCol w="160201">
                  <a:extLst>
                    <a:ext uri="{9D8B030D-6E8A-4147-A177-3AD203B41FA5}">
                      <a16:colId xmlns:a16="http://schemas.microsoft.com/office/drawing/2014/main" val="1667929578"/>
                    </a:ext>
                  </a:extLst>
                </a:gridCol>
                <a:gridCol w="160201">
                  <a:extLst>
                    <a:ext uri="{9D8B030D-6E8A-4147-A177-3AD203B41FA5}">
                      <a16:colId xmlns:a16="http://schemas.microsoft.com/office/drawing/2014/main" val="1590995733"/>
                    </a:ext>
                  </a:extLst>
                </a:gridCol>
                <a:gridCol w="160201">
                  <a:extLst>
                    <a:ext uri="{9D8B030D-6E8A-4147-A177-3AD203B41FA5}">
                      <a16:colId xmlns:a16="http://schemas.microsoft.com/office/drawing/2014/main" val="2361913364"/>
                    </a:ext>
                  </a:extLst>
                </a:gridCol>
                <a:gridCol w="160201">
                  <a:extLst>
                    <a:ext uri="{9D8B030D-6E8A-4147-A177-3AD203B41FA5}">
                      <a16:colId xmlns:a16="http://schemas.microsoft.com/office/drawing/2014/main" val="1455889297"/>
                    </a:ext>
                  </a:extLst>
                </a:gridCol>
                <a:gridCol w="160201">
                  <a:extLst>
                    <a:ext uri="{9D8B030D-6E8A-4147-A177-3AD203B41FA5}">
                      <a16:colId xmlns:a16="http://schemas.microsoft.com/office/drawing/2014/main" val="1007025792"/>
                    </a:ext>
                  </a:extLst>
                </a:gridCol>
                <a:gridCol w="160201">
                  <a:extLst>
                    <a:ext uri="{9D8B030D-6E8A-4147-A177-3AD203B41FA5}">
                      <a16:colId xmlns:a16="http://schemas.microsoft.com/office/drawing/2014/main" val="3421420092"/>
                    </a:ext>
                  </a:extLst>
                </a:gridCol>
                <a:gridCol w="160201">
                  <a:extLst>
                    <a:ext uri="{9D8B030D-6E8A-4147-A177-3AD203B41FA5}">
                      <a16:colId xmlns:a16="http://schemas.microsoft.com/office/drawing/2014/main" val="2511713900"/>
                    </a:ext>
                  </a:extLst>
                </a:gridCol>
                <a:gridCol w="160201">
                  <a:extLst>
                    <a:ext uri="{9D8B030D-6E8A-4147-A177-3AD203B41FA5}">
                      <a16:colId xmlns:a16="http://schemas.microsoft.com/office/drawing/2014/main" val="14826143"/>
                    </a:ext>
                  </a:extLst>
                </a:gridCol>
                <a:gridCol w="160201">
                  <a:extLst>
                    <a:ext uri="{9D8B030D-6E8A-4147-A177-3AD203B41FA5}">
                      <a16:colId xmlns:a16="http://schemas.microsoft.com/office/drawing/2014/main" val="2205070735"/>
                    </a:ext>
                  </a:extLst>
                </a:gridCol>
                <a:gridCol w="160201">
                  <a:extLst>
                    <a:ext uri="{9D8B030D-6E8A-4147-A177-3AD203B41FA5}">
                      <a16:colId xmlns:a16="http://schemas.microsoft.com/office/drawing/2014/main" val="757096342"/>
                    </a:ext>
                  </a:extLst>
                </a:gridCol>
                <a:gridCol w="160201">
                  <a:extLst>
                    <a:ext uri="{9D8B030D-6E8A-4147-A177-3AD203B41FA5}">
                      <a16:colId xmlns:a16="http://schemas.microsoft.com/office/drawing/2014/main" val="2663584660"/>
                    </a:ext>
                  </a:extLst>
                </a:gridCol>
                <a:gridCol w="160201">
                  <a:extLst>
                    <a:ext uri="{9D8B030D-6E8A-4147-A177-3AD203B41FA5}">
                      <a16:colId xmlns:a16="http://schemas.microsoft.com/office/drawing/2014/main" val="1289957411"/>
                    </a:ext>
                  </a:extLst>
                </a:gridCol>
                <a:gridCol w="160201">
                  <a:extLst>
                    <a:ext uri="{9D8B030D-6E8A-4147-A177-3AD203B41FA5}">
                      <a16:colId xmlns:a16="http://schemas.microsoft.com/office/drawing/2014/main" val="1030515738"/>
                    </a:ext>
                  </a:extLst>
                </a:gridCol>
                <a:gridCol w="160201">
                  <a:extLst>
                    <a:ext uri="{9D8B030D-6E8A-4147-A177-3AD203B41FA5}">
                      <a16:colId xmlns:a16="http://schemas.microsoft.com/office/drawing/2014/main" val="4176826062"/>
                    </a:ext>
                  </a:extLst>
                </a:gridCol>
                <a:gridCol w="160201">
                  <a:extLst>
                    <a:ext uri="{9D8B030D-6E8A-4147-A177-3AD203B41FA5}">
                      <a16:colId xmlns:a16="http://schemas.microsoft.com/office/drawing/2014/main" val="1369057188"/>
                    </a:ext>
                  </a:extLst>
                </a:gridCol>
                <a:gridCol w="160201">
                  <a:extLst>
                    <a:ext uri="{9D8B030D-6E8A-4147-A177-3AD203B41FA5}">
                      <a16:colId xmlns:a16="http://schemas.microsoft.com/office/drawing/2014/main" val="1360821632"/>
                    </a:ext>
                  </a:extLst>
                </a:gridCol>
                <a:gridCol w="160201">
                  <a:extLst>
                    <a:ext uri="{9D8B030D-6E8A-4147-A177-3AD203B41FA5}">
                      <a16:colId xmlns:a16="http://schemas.microsoft.com/office/drawing/2014/main" val="739917822"/>
                    </a:ext>
                  </a:extLst>
                </a:gridCol>
                <a:gridCol w="160201">
                  <a:extLst>
                    <a:ext uri="{9D8B030D-6E8A-4147-A177-3AD203B41FA5}">
                      <a16:colId xmlns:a16="http://schemas.microsoft.com/office/drawing/2014/main" val="1414133043"/>
                    </a:ext>
                  </a:extLst>
                </a:gridCol>
              </a:tblGrid>
              <a:tr h="184150">
                <a:tc>
                  <a:txBody>
                    <a:bodyPr/>
                    <a:lstStyle/>
                    <a:p>
                      <a:pPr algn="ctr" fontAlgn="b"/>
                      <a:endParaRPr lang="en-GB" sz="11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6">
                  <a:txBody>
                    <a:bodyPr/>
                    <a:lstStyle/>
                    <a:p>
                      <a:pPr algn="ctr" fontAlgn="b"/>
                      <a:r>
                        <a:rPr lang="en-GB" sz="1100" b="1" i="0" u="none" strike="noStrike" dirty="0">
                          <a:solidFill>
                            <a:srgbClr val="000000"/>
                          </a:solidFill>
                          <a:effectLst/>
                          <a:latin typeface="Arial" panose="020B0604020202020204" pitchFamily="34" charset="0"/>
                        </a:rPr>
                        <a:t>INDICATIVE GRADE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23872853"/>
                  </a:ext>
                </a:extLst>
              </a:tr>
              <a:tr h="355600">
                <a:tc>
                  <a:txBody>
                    <a:bodyPr/>
                    <a:lstStyle/>
                    <a:p>
                      <a:pPr algn="ctr" rtl="0" fontAlgn="ctr"/>
                      <a:r>
                        <a:rPr lang="en-GB" sz="1100" b="1" i="0" u="none" strike="noStrike" dirty="0">
                          <a:solidFill>
                            <a:srgbClr val="000000"/>
                          </a:solidFill>
                          <a:effectLst/>
                          <a:latin typeface="Arial" panose="020B0604020202020204" pitchFamily="34" charset="0"/>
                        </a:rPr>
                        <a:t>Personal Development </a:t>
                      </a:r>
                      <a:r>
                        <a:rPr lang="en-GB" sz="1100" b="1" i="0" u="none" strike="noStrike" dirty="0" smtClean="0">
                          <a:solidFill>
                            <a:srgbClr val="000000"/>
                          </a:solidFill>
                          <a:effectLst/>
                          <a:latin typeface="Arial" panose="020B0604020202020204" pitchFamily="34" charset="0"/>
                        </a:rPr>
                        <a:t>workshop</a:t>
                      </a:r>
                      <a:endParaRPr lang="en-GB" sz="1100" b="1"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ctr"/>
                      <a:r>
                        <a:rPr lang="en-GB" sz="1100" b="1" i="0" u="none" strike="noStrike" dirty="0">
                          <a:solidFill>
                            <a:srgbClr val="000000"/>
                          </a:solidFill>
                          <a:effectLst/>
                          <a:latin typeface="Arial" panose="020B0604020202020204" pitchFamily="34" charset="0"/>
                        </a:rPr>
                        <a:t>Grade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53970896"/>
                  </a:ext>
                </a:extLst>
              </a:tr>
              <a:tr h="349250">
                <a:tc>
                  <a:txBody>
                    <a:bodyPr/>
                    <a:lstStyle/>
                    <a:p>
                      <a:r>
                        <a:rPr lang="en-GB" sz="1100" dirty="0" smtClean="0">
                          <a:latin typeface="Arial" panose="020B0604020202020204" pitchFamily="34" charset="0"/>
                          <a:cs typeface="Arial" panose="020B0604020202020204" pitchFamily="34" charset="0"/>
                          <a:hlinkClick r:id="rId10"/>
                        </a:rPr>
                        <a:t>Recruitment and Selection Panel member training (online)</a:t>
                      </a: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FF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FF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100" b="0" i="0" u="none" strike="noStrike" dirty="0" smtClean="0">
                        <a:solidFill>
                          <a:srgbClr val="FF0000"/>
                        </a:solidFill>
                        <a:effectLst/>
                        <a:latin typeface="Arial" panose="020B0604020202020204" pitchFamily="34" charset="0"/>
                      </a:endParaRPr>
                    </a:p>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5C"/>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614921341"/>
                  </a:ext>
                </a:extLst>
              </a:tr>
              <a:tr h="191027">
                <a:tc>
                  <a:txBody>
                    <a:bodyPr/>
                    <a:lstStyle/>
                    <a:p>
                      <a:pPr algn="l" rtl="0" fontAlgn="b"/>
                      <a:r>
                        <a:rPr lang="en-GB" sz="1100" b="0" i="0" u="sng" strike="noStrike" dirty="0">
                          <a:solidFill>
                            <a:srgbClr val="000000"/>
                          </a:solidFill>
                          <a:effectLst/>
                          <a:latin typeface="Arial" panose="020B0604020202020204" pitchFamily="34" charset="0"/>
                        </a:rPr>
                        <a:t>ILM Coaching &amp; Mentoring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2003369788"/>
                  </a:ext>
                </a:extLst>
              </a:tr>
              <a:tr h="349250">
                <a:tc>
                  <a:txBody>
                    <a:bodyPr/>
                    <a:lstStyle/>
                    <a:p>
                      <a:pPr algn="l" rtl="0" fontAlgn="b"/>
                      <a:r>
                        <a:rPr lang="en-GB" sz="1100" b="0" i="0" u="sng" strike="noStrike" dirty="0">
                          <a:solidFill>
                            <a:srgbClr val="0563C1"/>
                          </a:solidFill>
                          <a:effectLst/>
                          <a:latin typeface="Arial" panose="020B0604020202020204" pitchFamily="34" charset="0"/>
                          <a:hlinkClick r:id="rId11"/>
                        </a:rPr>
                        <a:t>Moving Mountains: Negotiating &amp; Influencing Skills*</a:t>
                      </a:r>
                      <a:endParaRPr lang="en-GB" sz="1100" b="0" i="0" u="sng" strike="noStrike" dirty="0">
                        <a:solidFill>
                          <a:srgbClr val="0563C1"/>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2332215219"/>
                  </a:ext>
                </a:extLst>
              </a:tr>
              <a:tr h="184150">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12"/>
                        </a:rPr>
                        <a:t>Process Improvement</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191713000"/>
                  </a:ext>
                </a:extLst>
              </a:tr>
            </a:tbl>
          </a:graphicData>
        </a:graphic>
      </p:graphicFrame>
      <p:cxnSp>
        <p:nvCxnSpPr>
          <p:cNvPr id="18" name="Straight Connector 17"/>
          <p:cNvCxnSpPr/>
          <p:nvPr/>
        </p:nvCxnSpPr>
        <p:spPr>
          <a:xfrm flipV="1">
            <a:off x="7963573" y="4919973"/>
            <a:ext cx="395504" cy="1"/>
          </a:xfrm>
          <a:prstGeom prst="line">
            <a:avLst/>
          </a:prstGeom>
          <a:ln w="38100">
            <a:solidFill>
              <a:srgbClr val="9FA16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358995" y="4785198"/>
            <a:ext cx="535724" cy="253916"/>
          </a:xfrm>
          <a:prstGeom prst="rect">
            <a:avLst/>
          </a:prstGeom>
          <a:ln>
            <a:solidFill>
              <a:schemeClr val="tx1"/>
            </a:solidFill>
          </a:ln>
        </p:spPr>
        <p:txBody>
          <a:bodyPr wrap="none">
            <a:spAutoFit/>
          </a:bodyPr>
          <a:lstStyle/>
          <a:p>
            <a:r>
              <a:rPr lang="en-GB" sz="1050" b="1"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8"/>
              </a:rPr>
              <a:t>TRTS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94001" y="4712164"/>
            <a:ext cx="369489" cy="369489"/>
          </a:xfrm>
          <a:prstGeom prst="rect">
            <a:avLst/>
          </a:prstGeom>
        </p:spPr>
      </p:pic>
      <p:cxnSp>
        <p:nvCxnSpPr>
          <p:cNvPr id="24" name="Straight Connector 23"/>
          <p:cNvCxnSpPr/>
          <p:nvPr/>
        </p:nvCxnSpPr>
        <p:spPr>
          <a:xfrm flipV="1">
            <a:off x="6476341" y="4902490"/>
            <a:ext cx="395504" cy="1"/>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6448" y="2833822"/>
            <a:ext cx="8422797" cy="769441"/>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*Can be used as evidence towards </a:t>
            </a:r>
            <a:r>
              <a:rPr lang="en-GB" sz="1100" b="1" dirty="0" smtClean="0">
                <a:latin typeface="Arial" panose="020B0604020202020204" pitchFamily="34" charset="0"/>
                <a:cs typeface="Arial" panose="020B0604020202020204" pitchFamily="34" charset="0"/>
              </a:rPr>
              <a:t>ILM Manager </a:t>
            </a:r>
            <a:r>
              <a:rPr lang="en-GB" sz="1100" b="1" dirty="0">
                <a:latin typeface="Arial" panose="020B0604020202020204" pitchFamily="34" charset="0"/>
                <a:cs typeface="Arial" panose="020B0604020202020204" pitchFamily="34" charset="0"/>
              </a:rPr>
              <a:t>Modular </a:t>
            </a:r>
            <a:r>
              <a:rPr lang="en-GB" sz="1100" b="1" dirty="0" smtClean="0">
                <a:latin typeface="Arial" panose="020B0604020202020204" pitchFamily="34" charset="0"/>
                <a:cs typeface="Arial" panose="020B0604020202020204" pitchFamily="34" charset="0"/>
              </a:rPr>
              <a:t>Pathway </a:t>
            </a:r>
            <a:r>
              <a:rPr lang="en-GB" sz="1100" dirty="0" smtClean="0">
                <a:latin typeface="Arial" panose="020B0604020202020204" pitchFamily="34" charset="0"/>
                <a:cs typeface="Arial" panose="020B0604020202020204" pitchFamily="34" charset="0"/>
              </a:rPr>
              <a:t>– which is a new approach specifically developed to complement this work to enable colleagues to gain an ILM endorsed certificate to acknowledge the personal development that they have engaged with.  </a:t>
            </a:r>
          </a:p>
          <a:p>
            <a:r>
              <a:rPr lang="en-GB" sz="1100" dirty="0" smtClean="0">
                <a:latin typeface="Arial" panose="020B0604020202020204" pitchFamily="34" charset="0"/>
                <a:cs typeface="Arial" panose="020B0604020202020204" pitchFamily="34" charset="0"/>
              </a:rPr>
              <a:t>This person centred learning approach reflects the individual career pathway concept.</a:t>
            </a:r>
            <a:endParaRPr lang="en-GB" sz="11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36500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334" y="174568"/>
            <a:ext cx="8877992"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748" y="88624"/>
            <a:ext cx="573578" cy="573578"/>
          </a:xfrm>
          <a:prstGeom prst="rect">
            <a:avLst/>
          </a:prstGeom>
        </p:spPr>
      </p:pic>
      <p:sp>
        <p:nvSpPr>
          <p:cNvPr id="17" name="TextBox 16"/>
          <p:cNvSpPr txBox="1"/>
          <p:nvPr/>
        </p:nvSpPr>
        <p:spPr>
          <a:xfrm>
            <a:off x="225964" y="47746"/>
            <a:ext cx="887799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In-house leadership workshops relevant to Job Family grades</a:t>
            </a:r>
          </a:p>
          <a:p>
            <a:pPr algn="ctr"/>
            <a:endParaRPr lang="en-GB" sz="1600" b="1" u="sng" dirty="0"/>
          </a:p>
        </p:txBody>
      </p:sp>
      <p:sp>
        <p:nvSpPr>
          <p:cNvPr id="15" name="TextBox 14"/>
          <p:cNvSpPr txBox="1"/>
          <p:nvPr/>
        </p:nvSpPr>
        <p:spPr>
          <a:xfrm>
            <a:off x="1657186" y="569860"/>
            <a:ext cx="6015551"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leadership workshop title to find out more information</a:t>
            </a:r>
          </a:p>
        </p:txBody>
      </p:sp>
      <p:graphicFrame>
        <p:nvGraphicFramePr>
          <p:cNvPr id="18" name="Table 17"/>
          <p:cNvGraphicFramePr>
            <a:graphicFrameLocks noGrp="1"/>
          </p:cNvGraphicFramePr>
          <p:nvPr>
            <p:extLst/>
          </p:nvPr>
        </p:nvGraphicFramePr>
        <p:xfrm>
          <a:off x="573968" y="1110000"/>
          <a:ext cx="8401729" cy="2650858"/>
        </p:xfrm>
        <a:graphic>
          <a:graphicData uri="http://schemas.openxmlformats.org/drawingml/2006/table">
            <a:tbl>
              <a:tblPr/>
              <a:tblGrid>
                <a:gridCol w="2197369">
                  <a:extLst>
                    <a:ext uri="{9D8B030D-6E8A-4147-A177-3AD203B41FA5}">
                      <a16:colId xmlns:a16="http://schemas.microsoft.com/office/drawing/2014/main" val="4141688658"/>
                    </a:ext>
                  </a:extLst>
                </a:gridCol>
                <a:gridCol w="155109">
                  <a:extLst>
                    <a:ext uri="{9D8B030D-6E8A-4147-A177-3AD203B41FA5}">
                      <a16:colId xmlns:a16="http://schemas.microsoft.com/office/drawing/2014/main" val="2325791753"/>
                    </a:ext>
                  </a:extLst>
                </a:gridCol>
                <a:gridCol w="155109">
                  <a:extLst>
                    <a:ext uri="{9D8B030D-6E8A-4147-A177-3AD203B41FA5}">
                      <a16:colId xmlns:a16="http://schemas.microsoft.com/office/drawing/2014/main" val="4201285165"/>
                    </a:ext>
                  </a:extLst>
                </a:gridCol>
                <a:gridCol w="155109">
                  <a:extLst>
                    <a:ext uri="{9D8B030D-6E8A-4147-A177-3AD203B41FA5}">
                      <a16:colId xmlns:a16="http://schemas.microsoft.com/office/drawing/2014/main" val="409727821"/>
                    </a:ext>
                  </a:extLst>
                </a:gridCol>
                <a:gridCol w="258515">
                  <a:extLst>
                    <a:ext uri="{9D8B030D-6E8A-4147-A177-3AD203B41FA5}">
                      <a16:colId xmlns:a16="http://schemas.microsoft.com/office/drawing/2014/main" val="306569669"/>
                    </a:ext>
                  </a:extLst>
                </a:gridCol>
                <a:gridCol w="155109">
                  <a:extLst>
                    <a:ext uri="{9D8B030D-6E8A-4147-A177-3AD203B41FA5}">
                      <a16:colId xmlns:a16="http://schemas.microsoft.com/office/drawing/2014/main" val="2936713029"/>
                    </a:ext>
                  </a:extLst>
                </a:gridCol>
                <a:gridCol w="155109">
                  <a:extLst>
                    <a:ext uri="{9D8B030D-6E8A-4147-A177-3AD203B41FA5}">
                      <a16:colId xmlns:a16="http://schemas.microsoft.com/office/drawing/2014/main" val="3587290070"/>
                    </a:ext>
                  </a:extLst>
                </a:gridCol>
                <a:gridCol w="155109">
                  <a:extLst>
                    <a:ext uri="{9D8B030D-6E8A-4147-A177-3AD203B41FA5}">
                      <a16:colId xmlns:a16="http://schemas.microsoft.com/office/drawing/2014/main" val="1349876343"/>
                    </a:ext>
                  </a:extLst>
                </a:gridCol>
                <a:gridCol w="245590">
                  <a:extLst>
                    <a:ext uri="{9D8B030D-6E8A-4147-A177-3AD203B41FA5}">
                      <a16:colId xmlns:a16="http://schemas.microsoft.com/office/drawing/2014/main" val="1853971174"/>
                    </a:ext>
                  </a:extLst>
                </a:gridCol>
                <a:gridCol w="155109">
                  <a:extLst>
                    <a:ext uri="{9D8B030D-6E8A-4147-A177-3AD203B41FA5}">
                      <a16:colId xmlns:a16="http://schemas.microsoft.com/office/drawing/2014/main" val="2308096198"/>
                    </a:ext>
                  </a:extLst>
                </a:gridCol>
                <a:gridCol w="155109">
                  <a:extLst>
                    <a:ext uri="{9D8B030D-6E8A-4147-A177-3AD203B41FA5}">
                      <a16:colId xmlns:a16="http://schemas.microsoft.com/office/drawing/2014/main" val="1738144350"/>
                    </a:ext>
                  </a:extLst>
                </a:gridCol>
                <a:gridCol w="155109">
                  <a:extLst>
                    <a:ext uri="{9D8B030D-6E8A-4147-A177-3AD203B41FA5}">
                      <a16:colId xmlns:a16="http://schemas.microsoft.com/office/drawing/2014/main" val="204678224"/>
                    </a:ext>
                  </a:extLst>
                </a:gridCol>
                <a:gridCol w="206812">
                  <a:extLst>
                    <a:ext uri="{9D8B030D-6E8A-4147-A177-3AD203B41FA5}">
                      <a16:colId xmlns:a16="http://schemas.microsoft.com/office/drawing/2014/main" val="4152499000"/>
                    </a:ext>
                  </a:extLst>
                </a:gridCol>
                <a:gridCol w="155109">
                  <a:extLst>
                    <a:ext uri="{9D8B030D-6E8A-4147-A177-3AD203B41FA5}">
                      <a16:colId xmlns:a16="http://schemas.microsoft.com/office/drawing/2014/main" val="2815379461"/>
                    </a:ext>
                  </a:extLst>
                </a:gridCol>
                <a:gridCol w="155109">
                  <a:extLst>
                    <a:ext uri="{9D8B030D-6E8A-4147-A177-3AD203B41FA5}">
                      <a16:colId xmlns:a16="http://schemas.microsoft.com/office/drawing/2014/main" val="953393715"/>
                    </a:ext>
                  </a:extLst>
                </a:gridCol>
                <a:gridCol w="155109">
                  <a:extLst>
                    <a:ext uri="{9D8B030D-6E8A-4147-A177-3AD203B41FA5}">
                      <a16:colId xmlns:a16="http://schemas.microsoft.com/office/drawing/2014/main" val="2939099648"/>
                    </a:ext>
                  </a:extLst>
                </a:gridCol>
                <a:gridCol w="219738">
                  <a:extLst>
                    <a:ext uri="{9D8B030D-6E8A-4147-A177-3AD203B41FA5}">
                      <a16:colId xmlns:a16="http://schemas.microsoft.com/office/drawing/2014/main" val="2603844623"/>
                    </a:ext>
                  </a:extLst>
                </a:gridCol>
                <a:gridCol w="155109">
                  <a:extLst>
                    <a:ext uri="{9D8B030D-6E8A-4147-A177-3AD203B41FA5}">
                      <a16:colId xmlns:a16="http://schemas.microsoft.com/office/drawing/2014/main" val="1694696685"/>
                    </a:ext>
                  </a:extLst>
                </a:gridCol>
                <a:gridCol w="155109">
                  <a:extLst>
                    <a:ext uri="{9D8B030D-6E8A-4147-A177-3AD203B41FA5}">
                      <a16:colId xmlns:a16="http://schemas.microsoft.com/office/drawing/2014/main" val="2237186341"/>
                    </a:ext>
                  </a:extLst>
                </a:gridCol>
                <a:gridCol w="155109">
                  <a:extLst>
                    <a:ext uri="{9D8B030D-6E8A-4147-A177-3AD203B41FA5}">
                      <a16:colId xmlns:a16="http://schemas.microsoft.com/office/drawing/2014/main" val="2609551657"/>
                    </a:ext>
                  </a:extLst>
                </a:gridCol>
                <a:gridCol w="206812">
                  <a:extLst>
                    <a:ext uri="{9D8B030D-6E8A-4147-A177-3AD203B41FA5}">
                      <a16:colId xmlns:a16="http://schemas.microsoft.com/office/drawing/2014/main" val="2463119901"/>
                    </a:ext>
                  </a:extLst>
                </a:gridCol>
                <a:gridCol w="155109">
                  <a:extLst>
                    <a:ext uri="{9D8B030D-6E8A-4147-A177-3AD203B41FA5}">
                      <a16:colId xmlns:a16="http://schemas.microsoft.com/office/drawing/2014/main" val="3848220209"/>
                    </a:ext>
                  </a:extLst>
                </a:gridCol>
                <a:gridCol w="155109">
                  <a:extLst>
                    <a:ext uri="{9D8B030D-6E8A-4147-A177-3AD203B41FA5}">
                      <a16:colId xmlns:a16="http://schemas.microsoft.com/office/drawing/2014/main" val="1844318656"/>
                    </a:ext>
                  </a:extLst>
                </a:gridCol>
                <a:gridCol w="155109">
                  <a:extLst>
                    <a:ext uri="{9D8B030D-6E8A-4147-A177-3AD203B41FA5}">
                      <a16:colId xmlns:a16="http://schemas.microsoft.com/office/drawing/2014/main" val="1517510125"/>
                    </a:ext>
                  </a:extLst>
                </a:gridCol>
                <a:gridCol w="206812">
                  <a:extLst>
                    <a:ext uri="{9D8B030D-6E8A-4147-A177-3AD203B41FA5}">
                      <a16:colId xmlns:a16="http://schemas.microsoft.com/office/drawing/2014/main" val="567766581"/>
                    </a:ext>
                  </a:extLst>
                </a:gridCol>
                <a:gridCol w="155109">
                  <a:extLst>
                    <a:ext uri="{9D8B030D-6E8A-4147-A177-3AD203B41FA5}">
                      <a16:colId xmlns:a16="http://schemas.microsoft.com/office/drawing/2014/main" val="3853046758"/>
                    </a:ext>
                  </a:extLst>
                </a:gridCol>
                <a:gridCol w="155109">
                  <a:extLst>
                    <a:ext uri="{9D8B030D-6E8A-4147-A177-3AD203B41FA5}">
                      <a16:colId xmlns:a16="http://schemas.microsoft.com/office/drawing/2014/main" val="4010780197"/>
                    </a:ext>
                  </a:extLst>
                </a:gridCol>
                <a:gridCol w="155109">
                  <a:extLst>
                    <a:ext uri="{9D8B030D-6E8A-4147-A177-3AD203B41FA5}">
                      <a16:colId xmlns:a16="http://schemas.microsoft.com/office/drawing/2014/main" val="3200420260"/>
                    </a:ext>
                  </a:extLst>
                </a:gridCol>
                <a:gridCol w="206812">
                  <a:extLst>
                    <a:ext uri="{9D8B030D-6E8A-4147-A177-3AD203B41FA5}">
                      <a16:colId xmlns:a16="http://schemas.microsoft.com/office/drawing/2014/main" val="1352037761"/>
                    </a:ext>
                  </a:extLst>
                </a:gridCol>
                <a:gridCol w="155109">
                  <a:extLst>
                    <a:ext uri="{9D8B030D-6E8A-4147-A177-3AD203B41FA5}">
                      <a16:colId xmlns:a16="http://schemas.microsoft.com/office/drawing/2014/main" val="1677071193"/>
                    </a:ext>
                  </a:extLst>
                </a:gridCol>
                <a:gridCol w="155109">
                  <a:extLst>
                    <a:ext uri="{9D8B030D-6E8A-4147-A177-3AD203B41FA5}">
                      <a16:colId xmlns:a16="http://schemas.microsoft.com/office/drawing/2014/main" val="654414451"/>
                    </a:ext>
                  </a:extLst>
                </a:gridCol>
                <a:gridCol w="155109">
                  <a:extLst>
                    <a:ext uri="{9D8B030D-6E8A-4147-A177-3AD203B41FA5}">
                      <a16:colId xmlns:a16="http://schemas.microsoft.com/office/drawing/2014/main" val="457140846"/>
                    </a:ext>
                  </a:extLst>
                </a:gridCol>
                <a:gridCol w="232663">
                  <a:extLst>
                    <a:ext uri="{9D8B030D-6E8A-4147-A177-3AD203B41FA5}">
                      <a16:colId xmlns:a16="http://schemas.microsoft.com/office/drawing/2014/main" val="3518665739"/>
                    </a:ext>
                  </a:extLst>
                </a:gridCol>
                <a:gridCol w="155109">
                  <a:extLst>
                    <a:ext uri="{9D8B030D-6E8A-4147-A177-3AD203B41FA5}">
                      <a16:colId xmlns:a16="http://schemas.microsoft.com/office/drawing/2014/main" val="24054474"/>
                    </a:ext>
                  </a:extLst>
                </a:gridCol>
                <a:gridCol w="155109">
                  <a:extLst>
                    <a:ext uri="{9D8B030D-6E8A-4147-A177-3AD203B41FA5}">
                      <a16:colId xmlns:a16="http://schemas.microsoft.com/office/drawing/2014/main" val="616200075"/>
                    </a:ext>
                  </a:extLst>
                </a:gridCol>
                <a:gridCol w="155109">
                  <a:extLst>
                    <a:ext uri="{9D8B030D-6E8A-4147-A177-3AD203B41FA5}">
                      <a16:colId xmlns:a16="http://schemas.microsoft.com/office/drawing/2014/main" val="1592822552"/>
                    </a:ext>
                  </a:extLst>
                </a:gridCol>
                <a:gridCol w="232663">
                  <a:extLst>
                    <a:ext uri="{9D8B030D-6E8A-4147-A177-3AD203B41FA5}">
                      <a16:colId xmlns:a16="http://schemas.microsoft.com/office/drawing/2014/main" val="3696415416"/>
                    </a:ext>
                  </a:extLst>
                </a:gridCol>
              </a:tblGrid>
              <a:tr h="347034">
                <a:tc rowSpan="2">
                  <a:txBody>
                    <a:bodyPr/>
                    <a:lstStyle/>
                    <a:p>
                      <a:pPr algn="ctr" rtl="0" fontAlgn="ct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6">
                  <a:txBody>
                    <a:bodyPr/>
                    <a:lstStyle/>
                    <a:p>
                      <a:pPr algn="ctr" rtl="0" fontAlgn="b"/>
                      <a:r>
                        <a:rPr lang="en-GB" sz="1100" b="1" i="0" u="none" strike="noStrike" dirty="0">
                          <a:solidFill>
                            <a:srgbClr val="000000"/>
                          </a:solidFill>
                          <a:effectLst/>
                          <a:latin typeface="Arial" panose="020B0604020202020204" pitchFamily="34" charset="0"/>
                        </a:rPr>
                        <a:t>INDICATIVE </a:t>
                      </a:r>
                      <a:r>
                        <a:rPr lang="en-GB" sz="1100" b="1" i="0" u="none" strike="noStrike" dirty="0" smtClean="0">
                          <a:solidFill>
                            <a:srgbClr val="000000"/>
                          </a:solidFill>
                          <a:effectLst/>
                          <a:latin typeface="Arial" panose="020B0604020202020204" pitchFamily="34" charset="0"/>
                        </a:rPr>
                        <a:t>GRADE</a:t>
                      </a:r>
                    </a:p>
                    <a:p>
                      <a:pPr algn="ctr" rtl="0" fontAlgn="b"/>
                      <a:endParaRPr lang="en-GB" sz="1100" b="1" i="0" u="none" strike="noStrike" dirty="0">
                        <a:solidFill>
                          <a:srgbClr val="000000"/>
                        </a:solidFill>
                        <a:effectLst/>
                        <a:latin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4842528"/>
                  </a:ext>
                </a:extLst>
              </a:tr>
              <a:tr h="206704">
                <a:tc v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1</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2</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3</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4</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5</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rPr>
                        <a:t>GRADE 6</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7</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8</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dirty="0">
                          <a:solidFill>
                            <a:srgbClr val="000000"/>
                          </a:solidFill>
                          <a:effectLst/>
                          <a:latin typeface="Arial" panose="020B0604020202020204" pitchFamily="34" charset="0"/>
                        </a:rPr>
                        <a:t>GRADE 9</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96347979"/>
                  </a:ext>
                </a:extLst>
              </a:tr>
              <a:tr h="175584">
                <a:tc>
                  <a:txBody>
                    <a:bodyPr/>
                    <a:lstStyle/>
                    <a:p>
                      <a:pPr algn="ctr" rtl="0" fontAlgn="b"/>
                      <a:r>
                        <a:rPr lang="en-GB" sz="1100" b="1" i="0" u="none" strike="noStrike" dirty="0" smtClean="0">
                          <a:solidFill>
                            <a:srgbClr val="000000"/>
                          </a:solidFill>
                          <a:effectLst/>
                          <a:latin typeface="Arial" panose="020B0604020202020204" pitchFamily="34" charset="0"/>
                          <a:cs typeface="Arial" panose="020B0604020202020204" pitchFamily="34" charset="0"/>
                        </a:rPr>
                        <a:t>Leadership workshop</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161051"/>
                  </a:ext>
                </a:extLst>
              </a:tr>
              <a:tr h="347034">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4"/>
                        </a:rPr>
                        <a:t>Chair's Briefing for Recruitment </a:t>
                      </a:r>
                      <a:r>
                        <a:rPr lang="en-GB" sz="1100" b="0" i="0" u="sng" strike="noStrike" dirty="0" smtClean="0">
                          <a:solidFill>
                            <a:srgbClr val="0563C1"/>
                          </a:solidFill>
                          <a:effectLst/>
                          <a:latin typeface="Arial" panose="020B0604020202020204" pitchFamily="34" charset="0"/>
                          <a:cs typeface="Arial" panose="020B0604020202020204" pitchFamily="34" charset="0"/>
                          <a:hlinkClick r:id="rId4"/>
                        </a:rPr>
                        <a:t>Panels</a:t>
                      </a:r>
                      <a:r>
                        <a:rPr lang="en-GB" sz="1100" b="0" i="0" u="sng" strike="noStrike" dirty="0" smtClean="0">
                          <a:solidFill>
                            <a:srgbClr val="0563C1"/>
                          </a:solidFill>
                          <a:effectLst/>
                          <a:latin typeface="Arial" panose="020B0604020202020204" pitchFamily="34" charset="0"/>
                          <a:cs typeface="Arial" panose="020B0604020202020204" pitchFamily="34" charset="0"/>
                        </a:rPr>
                        <a:t>*</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509555593"/>
                  </a:ext>
                </a:extLst>
              </a:tr>
              <a:tr h="177800">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5"/>
                        </a:rPr>
                        <a:t>Developing yourself as a leader*</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2927385948"/>
                  </a:ext>
                </a:extLst>
              </a:tr>
              <a:tr h="347034">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6"/>
                        </a:rPr>
                        <a:t>Enhancing Performance &amp; Engagement*</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954960097"/>
                  </a:ext>
                </a:extLst>
              </a:tr>
              <a:tr h="347034">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7"/>
                        </a:rPr>
                        <a:t>Leading Resilient Teams &amp; Individuals during Change*</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2658273678"/>
                  </a:ext>
                </a:extLst>
              </a:tr>
              <a:tr h="347034">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8"/>
                        </a:rPr>
                        <a:t>Leading Team Performance during Change*</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2939920809"/>
                  </a:ext>
                </a:extLst>
              </a:tr>
              <a:tr h="177800">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9"/>
                        </a:rPr>
                        <a:t>Motivating Staff*</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496359264"/>
                  </a:ext>
                </a:extLst>
              </a:tr>
              <a:tr h="177800">
                <a:tc>
                  <a:txBody>
                    <a:bodyPr/>
                    <a:lstStyle/>
                    <a:p>
                      <a:pPr algn="l" rtl="0" fontAlgn="b"/>
                      <a:r>
                        <a:rPr lang="en-GB" sz="1100" dirty="0" smtClean="0">
                          <a:latin typeface="Arial" panose="020B0604020202020204" pitchFamily="34" charset="0"/>
                          <a:cs typeface="Arial" panose="020B0604020202020204" pitchFamily="34" charset="0"/>
                          <a:hlinkClick r:id="rId10"/>
                        </a:rPr>
                        <a:t>Situational Leadership*</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00" b="0" i="0" u="none" strike="noStrike">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endParaRPr lang="en-GB" sz="1100" b="0" i="0" u="none" strike="noStrike" dirty="0">
                        <a:solidFill>
                          <a:srgbClr val="000000"/>
                        </a:solidFill>
                        <a:effectLst/>
                        <a:latin typeface="Arial" panose="020B060402020202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000" b="0" i="0" u="none" strike="noStrike" dirty="0">
                          <a:solidFill>
                            <a:srgbClr val="000000"/>
                          </a:solidFill>
                          <a:effectLst/>
                          <a:latin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565131429"/>
                  </a:ext>
                </a:extLst>
              </a:tr>
            </a:tbl>
          </a:graphicData>
        </a:graphic>
      </p:graphicFrame>
      <p:sp>
        <p:nvSpPr>
          <p:cNvPr id="21" name="TextBox 20"/>
          <p:cNvSpPr txBox="1"/>
          <p:nvPr/>
        </p:nvSpPr>
        <p:spPr>
          <a:xfrm>
            <a:off x="493032" y="3926710"/>
            <a:ext cx="5359128"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*Can be used as evidence towards Manager Modular Pathway</a:t>
            </a:r>
          </a:p>
        </p:txBody>
      </p:sp>
      <p:pic>
        <p:nvPicPr>
          <p:cNvPr id="19" name="Picture 18"/>
          <p:cNvPicPr>
            <a:picLocks noChangeAspect="1"/>
          </p:cNvPicPr>
          <p:nvPr/>
        </p:nvPicPr>
        <p:blipFill>
          <a:blip r:embed="rId11"/>
          <a:stretch>
            <a:fillRect/>
          </a:stretch>
        </p:blipFill>
        <p:spPr>
          <a:xfrm>
            <a:off x="3197431" y="4417822"/>
            <a:ext cx="363506" cy="366935"/>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76890" y="4404736"/>
            <a:ext cx="373160" cy="373160"/>
          </a:xfrm>
          <a:prstGeom prst="rect">
            <a:avLst/>
          </a:prstGeom>
        </p:spPr>
      </p:pic>
      <p:pic>
        <p:nvPicPr>
          <p:cNvPr id="24" name="Picture 23"/>
          <p:cNvPicPr>
            <a:picLocks noChangeAspect="1"/>
          </p:cNvPicPr>
          <p:nvPr/>
        </p:nvPicPr>
        <p:blipFill>
          <a:blip r:embed="rId13"/>
          <a:stretch>
            <a:fillRect/>
          </a:stretch>
        </p:blipFill>
        <p:spPr>
          <a:xfrm>
            <a:off x="6185755" y="4410960"/>
            <a:ext cx="373794" cy="373794"/>
          </a:xfrm>
          <a:prstGeom prst="rect">
            <a:avLst/>
          </a:prstGeom>
        </p:spPr>
      </p:pic>
      <p:sp>
        <p:nvSpPr>
          <p:cNvPr id="25" name="Rectangle 24"/>
          <p:cNvSpPr/>
          <p:nvPr/>
        </p:nvSpPr>
        <p:spPr>
          <a:xfrm>
            <a:off x="6955577" y="4485959"/>
            <a:ext cx="523801" cy="253916"/>
          </a:xfrm>
          <a:prstGeom prst="rect">
            <a:avLst/>
          </a:prstGeom>
          <a:ln>
            <a:solidFill>
              <a:schemeClr val="tx1"/>
            </a:solidFill>
          </a:ln>
        </p:spPr>
        <p:txBody>
          <a:bodyPr wrap="square">
            <a:spAutoFit/>
          </a:bodyPr>
          <a:lstStyle/>
          <a:p>
            <a:pPr algn="ctr"/>
            <a:r>
              <a:rPr lang="en-GB" sz="1050" b="1" u="sng" dirty="0">
                <a:solidFill>
                  <a:srgbClr val="E8E391"/>
                </a:solidFill>
                <a:latin typeface="Arial" panose="020B0604020202020204" pitchFamily="34" charset="0"/>
                <a:ea typeface="Calibri" panose="020F0502020204030204" pitchFamily="34" charset="0"/>
                <a:cs typeface="Arial" panose="020B0604020202020204" pitchFamily="34" charset="0"/>
                <a:hlinkClick r:id="rId14"/>
              </a:rPr>
              <a:t>EIIS</a:t>
            </a:r>
            <a:endParaRPr lang="en-GB" sz="1050" b="1" dirty="0">
              <a:solidFill>
                <a:srgbClr val="E8E391"/>
              </a:solidFill>
              <a:latin typeface="Arial" panose="020B0604020202020204" pitchFamily="34" charset="0"/>
              <a:ea typeface="Calibri" panose="020F0502020204030204" pitchFamily="34" charset="0"/>
              <a:cs typeface="Arial" panose="020B0604020202020204" pitchFamily="34" charset="0"/>
            </a:endParaRPr>
          </a:p>
        </p:txBody>
      </p:sp>
      <p:sp>
        <p:nvSpPr>
          <p:cNvPr id="26" name="Rectangle 25"/>
          <p:cNvSpPr/>
          <p:nvPr/>
        </p:nvSpPr>
        <p:spPr>
          <a:xfrm>
            <a:off x="5451409" y="4485960"/>
            <a:ext cx="551754" cy="253916"/>
          </a:xfrm>
          <a:prstGeom prst="rect">
            <a:avLst/>
          </a:prstGeom>
          <a:ln>
            <a:solidFill>
              <a:schemeClr val="tx1"/>
            </a:solidFill>
          </a:ln>
        </p:spPr>
        <p:txBody>
          <a:bodyPr wrap="none">
            <a:spAutoFit/>
          </a:bodyPr>
          <a:lstStyle/>
          <a:p>
            <a:r>
              <a:rPr lang="en-GB" sz="1050" b="1" u="sng" dirty="0">
                <a:latin typeface="Arial" panose="020B0604020202020204" pitchFamily="34" charset="0"/>
                <a:ea typeface="Calibri" panose="020F0502020204030204" pitchFamily="34" charset="0"/>
                <a:cs typeface="Arial" panose="020B0604020202020204" pitchFamily="34" charset="0"/>
                <a:hlinkClick r:id="rId15"/>
              </a:rPr>
              <a:t>CPES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sp>
        <p:nvSpPr>
          <p:cNvPr id="27" name="Rectangle 26"/>
          <p:cNvSpPr/>
          <p:nvPr/>
        </p:nvSpPr>
        <p:spPr>
          <a:xfrm>
            <a:off x="3962299" y="4469290"/>
            <a:ext cx="551754" cy="253916"/>
          </a:xfrm>
          <a:prstGeom prst="rect">
            <a:avLst/>
          </a:prstGeom>
          <a:ln>
            <a:solidFill>
              <a:schemeClr val="tx1"/>
            </a:solidFill>
          </a:ln>
        </p:spPr>
        <p:txBody>
          <a:bodyPr wrap="none">
            <a:spAutoFit/>
          </a:bodyPr>
          <a:lstStyle/>
          <a:p>
            <a:r>
              <a:rPr lang="en-GB" sz="105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16"/>
              </a:rPr>
              <a:t>BPPS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cxnSp>
        <p:nvCxnSpPr>
          <p:cNvPr id="28" name="Straight Connector 27"/>
          <p:cNvCxnSpPr/>
          <p:nvPr/>
        </p:nvCxnSpPr>
        <p:spPr>
          <a:xfrm>
            <a:off x="5035488" y="4612915"/>
            <a:ext cx="401362" cy="336"/>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560939" y="4597960"/>
            <a:ext cx="377849" cy="3326"/>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046700" y="4618771"/>
            <a:ext cx="395504" cy="1"/>
          </a:xfrm>
          <a:prstGeom prst="line">
            <a:avLst/>
          </a:prstGeom>
          <a:ln w="38100">
            <a:solidFill>
              <a:srgbClr val="9FA16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442122" y="4483997"/>
            <a:ext cx="535724" cy="253916"/>
          </a:xfrm>
          <a:prstGeom prst="rect">
            <a:avLst/>
          </a:prstGeom>
          <a:ln>
            <a:solidFill>
              <a:schemeClr val="tx1"/>
            </a:solidFill>
          </a:ln>
        </p:spPr>
        <p:txBody>
          <a:bodyPr wrap="none">
            <a:spAutoFit/>
          </a:bodyPr>
          <a:lstStyle/>
          <a:p>
            <a:r>
              <a:rPr lang="en-GB" sz="1050" b="1"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16"/>
              </a:rPr>
              <a:t>TRTS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77128" y="4410962"/>
            <a:ext cx="369489" cy="369489"/>
          </a:xfrm>
          <a:prstGeom prst="rect">
            <a:avLst/>
          </a:prstGeom>
        </p:spPr>
      </p:pic>
      <p:cxnSp>
        <p:nvCxnSpPr>
          <p:cNvPr id="34" name="Straight Connector 33"/>
          <p:cNvCxnSpPr/>
          <p:nvPr/>
        </p:nvCxnSpPr>
        <p:spPr>
          <a:xfrm flipV="1">
            <a:off x="6559468" y="4601288"/>
            <a:ext cx="395504" cy="1"/>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6690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334" y="174568"/>
            <a:ext cx="8877992"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748" y="88624"/>
            <a:ext cx="573578" cy="573578"/>
          </a:xfrm>
          <a:prstGeom prst="rect">
            <a:avLst/>
          </a:prstGeom>
        </p:spPr>
      </p:pic>
      <p:sp>
        <p:nvSpPr>
          <p:cNvPr id="17" name="TextBox 16"/>
          <p:cNvSpPr txBox="1"/>
          <p:nvPr/>
        </p:nvSpPr>
        <p:spPr>
          <a:xfrm>
            <a:off x="225964" y="47744"/>
            <a:ext cx="8877992"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In-house leadership programmes relevant to Job Family grades</a:t>
            </a:r>
          </a:p>
          <a:p>
            <a:pPr algn="ctr"/>
            <a:endParaRPr lang="en-GB" sz="1600" b="1" u="sng" dirty="0"/>
          </a:p>
        </p:txBody>
      </p:sp>
      <p:sp>
        <p:nvSpPr>
          <p:cNvPr id="15" name="TextBox 14"/>
          <p:cNvSpPr txBox="1"/>
          <p:nvPr/>
        </p:nvSpPr>
        <p:spPr>
          <a:xfrm>
            <a:off x="1657185" y="569859"/>
            <a:ext cx="6015551"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leadership programme title to find out more information</a:t>
            </a:r>
          </a:p>
        </p:txBody>
      </p:sp>
      <p:graphicFrame>
        <p:nvGraphicFramePr>
          <p:cNvPr id="19" name="Table 18"/>
          <p:cNvGraphicFramePr>
            <a:graphicFrameLocks noGrp="1"/>
          </p:cNvGraphicFramePr>
          <p:nvPr>
            <p:extLst/>
          </p:nvPr>
        </p:nvGraphicFramePr>
        <p:xfrm>
          <a:off x="341972" y="1166454"/>
          <a:ext cx="8515848" cy="2814361"/>
        </p:xfrm>
        <a:graphic>
          <a:graphicData uri="http://schemas.openxmlformats.org/drawingml/2006/table">
            <a:tbl>
              <a:tblPr/>
              <a:tblGrid>
                <a:gridCol w="2393246">
                  <a:extLst>
                    <a:ext uri="{9D8B030D-6E8A-4147-A177-3AD203B41FA5}">
                      <a16:colId xmlns:a16="http://schemas.microsoft.com/office/drawing/2014/main" val="3919256535"/>
                    </a:ext>
                  </a:extLst>
                </a:gridCol>
                <a:gridCol w="153065">
                  <a:extLst>
                    <a:ext uri="{9D8B030D-6E8A-4147-A177-3AD203B41FA5}">
                      <a16:colId xmlns:a16="http://schemas.microsoft.com/office/drawing/2014/main" val="3081816197"/>
                    </a:ext>
                  </a:extLst>
                </a:gridCol>
                <a:gridCol w="153065">
                  <a:extLst>
                    <a:ext uri="{9D8B030D-6E8A-4147-A177-3AD203B41FA5}">
                      <a16:colId xmlns:a16="http://schemas.microsoft.com/office/drawing/2014/main" val="2077380843"/>
                    </a:ext>
                  </a:extLst>
                </a:gridCol>
                <a:gridCol w="153065">
                  <a:extLst>
                    <a:ext uri="{9D8B030D-6E8A-4147-A177-3AD203B41FA5}">
                      <a16:colId xmlns:a16="http://schemas.microsoft.com/office/drawing/2014/main" val="3270516589"/>
                    </a:ext>
                  </a:extLst>
                </a:gridCol>
                <a:gridCol w="255109">
                  <a:extLst>
                    <a:ext uri="{9D8B030D-6E8A-4147-A177-3AD203B41FA5}">
                      <a16:colId xmlns:a16="http://schemas.microsoft.com/office/drawing/2014/main" val="1770228610"/>
                    </a:ext>
                  </a:extLst>
                </a:gridCol>
                <a:gridCol w="153065">
                  <a:extLst>
                    <a:ext uri="{9D8B030D-6E8A-4147-A177-3AD203B41FA5}">
                      <a16:colId xmlns:a16="http://schemas.microsoft.com/office/drawing/2014/main" val="1965703521"/>
                    </a:ext>
                  </a:extLst>
                </a:gridCol>
                <a:gridCol w="153065">
                  <a:extLst>
                    <a:ext uri="{9D8B030D-6E8A-4147-A177-3AD203B41FA5}">
                      <a16:colId xmlns:a16="http://schemas.microsoft.com/office/drawing/2014/main" val="3222430409"/>
                    </a:ext>
                  </a:extLst>
                </a:gridCol>
                <a:gridCol w="153065">
                  <a:extLst>
                    <a:ext uri="{9D8B030D-6E8A-4147-A177-3AD203B41FA5}">
                      <a16:colId xmlns:a16="http://schemas.microsoft.com/office/drawing/2014/main" val="2263535572"/>
                    </a:ext>
                  </a:extLst>
                </a:gridCol>
                <a:gridCol w="242353">
                  <a:extLst>
                    <a:ext uri="{9D8B030D-6E8A-4147-A177-3AD203B41FA5}">
                      <a16:colId xmlns:a16="http://schemas.microsoft.com/office/drawing/2014/main" val="816341949"/>
                    </a:ext>
                  </a:extLst>
                </a:gridCol>
                <a:gridCol w="153065">
                  <a:extLst>
                    <a:ext uri="{9D8B030D-6E8A-4147-A177-3AD203B41FA5}">
                      <a16:colId xmlns:a16="http://schemas.microsoft.com/office/drawing/2014/main" val="317898001"/>
                    </a:ext>
                  </a:extLst>
                </a:gridCol>
                <a:gridCol w="153065">
                  <a:extLst>
                    <a:ext uri="{9D8B030D-6E8A-4147-A177-3AD203B41FA5}">
                      <a16:colId xmlns:a16="http://schemas.microsoft.com/office/drawing/2014/main" val="3617568198"/>
                    </a:ext>
                  </a:extLst>
                </a:gridCol>
                <a:gridCol w="153065">
                  <a:extLst>
                    <a:ext uri="{9D8B030D-6E8A-4147-A177-3AD203B41FA5}">
                      <a16:colId xmlns:a16="http://schemas.microsoft.com/office/drawing/2014/main" val="148948301"/>
                    </a:ext>
                  </a:extLst>
                </a:gridCol>
                <a:gridCol w="204087">
                  <a:extLst>
                    <a:ext uri="{9D8B030D-6E8A-4147-A177-3AD203B41FA5}">
                      <a16:colId xmlns:a16="http://schemas.microsoft.com/office/drawing/2014/main" val="2742625789"/>
                    </a:ext>
                  </a:extLst>
                </a:gridCol>
                <a:gridCol w="153065">
                  <a:extLst>
                    <a:ext uri="{9D8B030D-6E8A-4147-A177-3AD203B41FA5}">
                      <a16:colId xmlns:a16="http://schemas.microsoft.com/office/drawing/2014/main" val="4236789354"/>
                    </a:ext>
                  </a:extLst>
                </a:gridCol>
                <a:gridCol w="153065">
                  <a:extLst>
                    <a:ext uri="{9D8B030D-6E8A-4147-A177-3AD203B41FA5}">
                      <a16:colId xmlns:a16="http://schemas.microsoft.com/office/drawing/2014/main" val="3372241988"/>
                    </a:ext>
                  </a:extLst>
                </a:gridCol>
                <a:gridCol w="153065">
                  <a:extLst>
                    <a:ext uri="{9D8B030D-6E8A-4147-A177-3AD203B41FA5}">
                      <a16:colId xmlns:a16="http://schemas.microsoft.com/office/drawing/2014/main" val="1918641565"/>
                    </a:ext>
                  </a:extLst>
                </a:gridCol>
                <a:gridCol w="216841">
                  <a:extLst>
                    <a:ext uri="{9D8B030D-6E8A-4147-A177-3AD203B41FA5}">
                      <a16:colId xmlns:a16="http://schemas.microsoft.com/office/drawing/2014/main" val="3869188001"/>
                    </a:ext>
                  </a:extLst>
                </a:gridCol>
                <a:gridCol w="153065">
                  <a:extLst>
                    <a:ext uri="{9D8B030D-6E8A-4147-A177-3AD203B41FA5}">
                      <a16:colId xmlns:a16="http://schemas.microsoft.com/office/drawing/2014/main" val="1650351177"/>
                    </a:ext>
                  </a:extLst>
                </a:gridCol>
                <a:gridCol w="153065">
                  <a:extLst>
                    <a:ext uri="{9D8B030D-6E8A-4147-A177-3AD203B41FA5}">
                      <a16:colId xmlns:a16="http://schemas.microsoft.com/office/drawing/2014/main" val="2539452302"/>
                    </a:ext>
                  </a:extLst>
                </a:gridCol>
                <a:gridCol w="153065">
                  <a:extLst>
                    <a:ext uri="{9D8B030D-6E8A-4147-A177-3AD203B41FA5}">
                      <a16:colId xmlns:a16="http://schemas.microsoft.com/office/drawing/2014/main" val="762300840"/>
                    </a:ext>
                  </a:extLst>
                </a:gridCol>
                <a:gridCol w="204087">
                  <a:extLst>
                    <a:ext uri="{9D8B030D-6E8A-4147-A177-3AD203B41FA5}">
                      <a16:colId xmlns:a16="http://schemas.microsoft.com/office/drawing/2014/main" val="1149872795"/>
                    </a:ext>
                  </a:extLst>
                </a:gridCol>
                <a:gridCol w="153065">
                  <a:extLst>
                    <a:ext uri="{9D8B030D-6E8A-4147-A177-3AD203B41FA5}">
                      <a16:colId xmlns:a16="http://schemas.microsoft.com/office/drawing/2014/main" val="344428682"/>
                    </a:ext>
                  </a:extLst>
                </a:gridCol>
                <a:gridCol w="153065">
                  <a:extLst>
                    <a:ext uri="{9D8B030D-6E8A-4147-A177-3AD203B41FA5}">
                      <a16:colId xmlns:a16="http://schemas.microsoft.com/office/drawing/2014/main" val="2386078859"/>
                    </a:ext>
                  </a:extLst>
                </a:gridCol>
                <a:gridCol w="153065">
                  <a:extLst>
                    <a:ext uri="{9D8B030D-6E8A-4147-A177-3AD203B41FA5}">
                      <a16:colId xmlns:a16="http://schemas.microsoft.com/office/drawing/2014/main" val="557064655"/>
                    </a:ext>
                  </a:extLst>
                </a:gridCol>
                <a:gridCol w="204087">
                  <a:extLst>
                    <a:ext uri="{9D8B030D-6E8A-4147-A177-3AD203B41FA5}">
                      <a16:colId xmlns:a16="http://schemas.microsoft.com/office/drawing/2014/main" val="2981642122"/>
                    </a:ext>
                  </a:extLst>
                </a:gridCol>
                <a:gridCol w="153065">
                  <a:extLst>
                    <a:ext uri="{9D8B030D-6E8A-4147-A177-3AD203B41FA5}">
                      <a16:colId xmlns:a16="http://schemas.microsoft.com/office/drawing/2014/main" val="1281929068"/>
                    </a:ext>
                  </a:extLst>
                </a:gridCol>
                <a:gridCol w="153065">
                  <a:extLst>
                    <a:ext uri="{9D8B030D-6E8A-4147-A177-3AD203B41FA5}">
                      <a16:colId xmlns:a16="http://schemas.microsoft.com/office/drawing/2014/main" val="2149324738"/>
                    </a:ext>
                  </a:extLst>
                </a:gridCol>
                <a:gridCol w="153065">
                  <a:extLst>
                    <a:ext uri="{9D8B030D-6E8A-4147-A177-3AD203B41FA5}">
                      <a16:colId xmlns:a16="http://schemas.microsoft.com/office/drawing/2014/main" val="378696292"/>
                    </a:ext>
                  </a:extLst>
                </a:gridCol>
                <a:gridCol w="204087">
                  <a:extLst>
                    <a:ext uri="{9D8B030D-6E8A-4147-A177-3AD203B41FA5}">
                      <a16:colId xmlns:a16="http://schemas.microsoft.com/office/drawing/2014/main" val="4260289334"/>
                    </a:ext>
                  </a:extLst>
                </a:gridCol>
                <a:gridCol w="153065">
                  <a:extLst>
                    <a:ext uri="{9D8B030D-6E8A-4147-A177-3AD203B41FA5}">
                      <a16:colId xmlns:a16="http://schemas.microsoft.com/office/drawing/2014/main" val="1483681357"/>
                    </a:ext>
                  </a:extLst>
                </a:gridCol>
                <a:gridCol w="153065">
                  <a:extLst>
                    <a:ext uri="{9D8B030D-6E8A-4147-A177-3AD203B41FA5}">
                      <a16:colId xmlns:a16="http://schemas.microsoft.com/office/drawing/2014/main" val="203590847"/>
                    </a:ext>
                  </a:extLst>
                </a:gridCol>
                <a:gridCol w="153065">
                  <a:extLst>
                    <a:ext uri="{9D8B030D-6E8A-4147-A177-3AD203B41FA5}">
                      <a16:colId xmlns:a16="http://schemas.microsoft.com/office/drawing/2014/main" val="3358198985"/>
                    </a:ext>
                  </a:extLst>
                </a:gridCol>
                <a:gridCol w="229598">
                  <a:extLst>
                    <a:ext uri="{9D8B030D-6E8A-4147-A177-3AD203B41FA5}">
                      <a16:colId xmlns:a16="http://schemas.microsoft.com/office/drawing/2014/main" val="3371856003"/>
                    </a:ext>
                  </a:extLst>
                </a:gridCol>
                <a:gridCol w="153065">
                  <a:extLst>
                    <a:ext uri="{9D8B030D-6E8A-4147-A177-3AD203B41FA5}">
                      <a16:colId xmlns:a16="http://schemas.microsoft.com/office/drawing/2014/main" val="1062258012"/>
                    </a:ext>
                  </a:extLst>
                </a:gridCol>
                <a:gridCol w="153065">
                  <a:extLst>
                    <a:ext uri="{9D8B030D-6E8A-4147-A177-3AD203B41FA5}">
                      <a16:colId xmlns:a16="http://schemas.microsoft.com/office/drawing/2014/main" val="1519113630"/>
                    </a:ext>
                  </a:extLst>
                </a:gridCol>
                <a:gridCol w="153065">
                  <a:extLst>
                    <a:ext uri="{9D8B030D-6E8A-4147-A177-3AD203B41FA5}">
                      <a16:colId xmlns:a16="http://schemas.microsoft.com/office/drawing/2014/main" val="803162286"/>
                    </a:ext>
                  </a:extLst>
                </a:gridCol>
                <a:gridCol w="229598">
                  <a:extLst>
                    <a:ext uri="{9D8B030D-6E8A-4147-A177-3AD203B41FA5}">
                      <a16:colId xmlns:a16="http://schemas.microsoft.com/office/drawing/2014/main" val="3238397183"/>
                    </a:ext>
                  </a:extLst>
                </a:gridCol>
              </a:tblGrid>
              <a:tr h="202985">
                <a:tc rowSpan="2">
                  <a:txBody>
                    <a:bodyPr/>
                    <a:lstStyle/>
                    <a:p>
                      <a:pPr algn="ctr" rtl="0" fontAlgn="ct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6">
                  <a:txBody>
                    <a:bodyPr/>
                    <a:lstStyle/>
                    <a:p>
                      <a:pPr algn="ctr"/>
                      <a:r>
                        <a:rPr lang="en-GB" sz="1100" b="1" dirty="0" smtClean="0">
                          <a:latin typeface="Arial" panose="020B0604020202020204" pitchFamily="34" charset="0"/>
                          <a:cs typeface="Arial" panose="020B0604020202020204" pitchFamily="34" charset="0"/>
                        </a:rPr>
                        <a:t>INDICATIVE</a:t>
                      </a:r>
                      <a:r>
                        <a:rPr lang="en-GB" sz="1100" b="1" baseline="0" dirty="0" smtClean="0">
                          <a:latin typeface="Arial" panose="020B0604020202020204" pitchFamily="34" charset="0"/>
                          <a:cs typeface="Arial" panose="020B0604020202020204" pitchFamily="34" charset="0"/>
                        </a:rPr>
                        <a:t> GRADE</a:t>
                      </a:r>
                      <a:endParaRPr lang="en-GB" sz="1100" b="1" dirty="0">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1358511"/>
                  </a:ext>
                </a:extLst>
              </a:tr>
              <a:tr h="244262">
                <a:tc v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cs typeface="Arial" panose="020B0604020202020204" pitchFamily="34" charset="0"/>
                        </a:rPr>
                        <a:t>GRADE 1</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cs typeface="Arial" panose="020B0604020202020204" pitchFamily="34" charset="0"/>
                        </a:rPr>
                        <a:t>GRADE 2</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cs typeface="Arial" panose="020B0604020202020204" pitchFamily="34" charset="0"/>
                        </a:rPr>
                        <a:t>GRADE 3</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cs typeface="Arial" panose="020B0604020202020204" pitchFamily="34" charset="0"/>
                        </a:rPr>
                        <a:t>GRADE 4</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cs typeface="Arial" panose="020B0604020202020204" pitchFamily="34" charset="0"/>
                        </a:rPr>
                        <a:t>GRADE 5</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cs typeface="Arial" panose="020B0604020202020204" pitchFamily="34" charset="0"/>
                        </a:rPr>
                        <a:t>GRADE 6</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cs typeface="Arial" panose="020B0604020202020204" pitchFamily="34" charset="0"/>
                        </a:rPr>
                        <a:t>GRADE 7</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cs typeface="Arial" panose="020B0604020202020204" pitchFamily="34" charset="0"/>
                        </a:rPr>
                        <a:t>GRADE 8</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1100" b="1" i="0" u="none" strike="noStrike">
                          <a:solidFill>
                            <a:srgbClr val="000000"/>
                          </a:solidFill>
                          <a:effectLst/>
                          <a:latin typeface="Arial" panose="020B0604020202020204" pitchFamily="34" charset="0"/>
                          <a:cs typeface="Arial" panose="020B0604020202020204" pitchFamily="34" charset="0"/>
                        </a:rPr>
                        <a:t>GRADE 9</a:t>
                      </a:r>
                    </a:p>
                  </a:txBody>
                  <a:tcPr marL="4134" marR="4134" marT="4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7121537"/>
                  </a:ext>
                </a:extLst>
              </a:tr>
              <a:tr h="202985">
                <a:tc>
                  <a:txBody>
                    <a:bodyPr/>
                    <a:lstStyle/>
                    <a:p>
                      <a:pPr algn="ctr" rtl="0" fontAlgn="b"/>
                      <a:r>
                        <a:rPr lang="en-GB" sz="1200" b="1" i="0" u="none" strike="noStrike" dirty="0">
                          <a:solidFill>
                            <a:srgbClr val="000000"/>
                          </a:solidFill>
                          <a:effectLst/>
                          <a:latin typeface="Arial" panose="020B0604020202020204" pitchFamily="34" charset="0"/>
                          <a:cs typeface="Arial" panose="020B0604020202020204" pitchFamily="34" charset="0"/>
                        </a:rPr>
                        <a:t>Leadership </a:t>
                      </a:r>
                      <a:r>
                        <a:rPr lang="en-GB" sz="1200" b="1" i="0" u="none" strike="noStrike" dirty="0" smtClean="0">
                          <a:solidFill>
                            <a:srgbClr val="000000"/>
                          </a:solidFill>
                          <a:effectLst/>
                          <a:latin typeface="Arial" panose="020B0604020202020204" pitchFamily="34" charset="0"/>
                          <a:cs typeface="Arial" panose="020B0604020202020204" pitchFamily="34" charset="0"/>
                        </a:rPr>
                        <a:t>programme</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125506"/>
                  </a:ext>
                </a:extLst>
              </a:tr>
              <a:tr h="202985">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4"/>
                        </a:rPr>
                        <a:t>Team Leader Essentials</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358450"/>
                  </a:ext>
                </a:extLst>
              </a:tr>
              <a:tr h="202985">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5"/>
                        </a:rPr>
                        <a:t>Manager Essentials</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481910"/>
                  </a:ext>
                </a:extLst>
              </a:tr>
              <a:tr h="202985">
                <a:tc>
                  <a:txBody>
                    <a:bodyPr/>
                    <a:lstStyle/>
                    <a:p>
                      <a:pPr algn="l" rtl="0" fontAlgn="b"/>
                      <a:r>
                        <a:rPr lang="en-GB" sz="1100" b="0" i="0" u="sng" strike="noStrike" dirty="0" smtClean="0">
                          <a:solidFill>
                            <a:schemeClr val="tx1"/>
                          </a:solidFill>
                          <a:effectLst/>
                          <a:latin typeface="Arial" panose="020B0604020202020204" pitchFamily="34" charset="0"/>
                          <a:cs typeface="Arial" panose="020B0604020202020204" pitchFamily="34" charset="0"/>
                          <a:hlinkClick r:id="rId6"/>
                        </a:rPr>
                        <a:t>Modular Manager Pathway</a:t>
                      </a:r>
                      <a:endParaRPr lang="en-GB" sz="1100" b="0" i="0" u="sng" strike="noStrike" dirty="0">
                        <a:solidFill>
                          <a:schemeClr val="tx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949"/>
                  </a:ext>
                </a:extLst>
              </a:tr>
              <a:tr h="401085">
                <a:tc>
                  <a:txBody>
                    <a:bodyPr/>
                    <a:lstStyle/>
                    <a:p>
                      <a:pPr algn="l" rtl="0" fontAlgn="b"/>
                      <a:r>
                        <a:rPr lang="en-GB" sz="1100" b="0" i="0" u="sng" strike="noStrike" dirty="0">
                          <a:solidFill>
                            <a:schemeClr val="tx1"/>
                          </a:solidFill>
                          <a:effectLst/>
                          <a:latin typeface="Arial" panose="020B0604020202020204" pitchFamily="34" charset="0"/>
                          <a:cs typeface="Arial" panose="020B0604020202020204" pitchFamily="34" charset="0"/>
                          <a:hlinkClick r:id="rId7"/>
                        </a:rPr>
                        <a:t>Level 3 Team Leader / Supervisor </a:t>
                      </a:r>
                      <a:r>
                        <a:rPr lang="en-GB" sz="1100" b="0" i="0" u="sng" strike="noStrike" dirty="0" smtClean="0">
                          <a:solidFill>
                            <a:schemeClr val="tx1"/>
                          </a:solidFill>
                          <a:effectLst/>
                          <a:latin typeface="Arial" panose="020B0604020202020204" pitchFamily="34" charset="0"/>
                          <a:cs typeface="Arial" panose="020B0604020202020204" pitchFamily="34" charset="0"/>
                          <a:hlinkClick r:id="rId7"/>
                        </a:rPr>
                        <a:t>Apprenticeship</a:t>
                      </a:r>
                      <a:r>
                        <a:rPr lang="en-GB" sz="1100" b="0" i="0" u="sng" strike="noStrike" dirty="0" smtClean="0">
                          <a:solidFill>
                            <a:schemeClr val="tx1"/>
                          </a:solidFill>
                          <a:effectLst/>
                          <a:latin typeface="Arial" panose="020B0604020202020204" pitchFamily="34" charset="0"/>
                          <a:cs typeface="Arial" panose="020B0604020202020204" pitchFamily="34" charset="0"/>
                        </a:rPr>
                        <a:t>**</a:t>
                      </a:r>
                      <a:endParaRPr lang="en-GB" sz="1100" b="0" i="0" u="sng" strike="noStrike" dirty="0">
                        <a:solidFill>
                          <a:schemeClr val="tx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708894"/>
                  </a:ext>
                </a:extLst>
              </a:tr>
              <a:tr h="401085">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8"/>
                        </a:rPr>
                        <a:t>Level 5 Operations Manager </a:t>
                      </a:r>
                      <a:r>
                        <a:rPr lang="en-GB" sz="1100" b="0" i="0" u="sng" strike="noStrike" dirty="0" smtClean="0">
                          <a:solidFill>
                            <a:srgbClr val="0563C1"/>
                          </a:solidFill>
                          <a:effectLst/>
                          <a:latin typeface="Arial" panose="020B0604020202020204" pitchFamily="34" charset="0"/>
                          <a:cs typeface="Arial" panose="020B0604020202020204" pitchFamily="34" charset="0"/>
                          <a:hlinkClick r:id="rId8"/>
                        </a:rPr>
                        <a:t>Apprenticeship</a:t>
                      </a:r>
                      <a:r>
                        <a:rPr lang="en-GB" sz="1100" b="0" i="0" u="sng" strike="noStrike" dirty="0" smtClean="0">
                          <a:solidFill>
                            <a:srgbClr val="0563C1"/>
                          </a:solidFill>
                          <a:effectLst/>
                          <a:latin typeface="Arial" panose="020B0604020202020204" pitchFamily="34" charset="0"/>
                          <a:cs typeface="Arial" panose="020B0604020202020204" pitchFamily="34" charset="0"/>
                        </a:rPr>
                        <a:t>**</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114744"/>
                  </a:ext>
                </a:extLst>
              </a:tr>
              <a:tr h="202985">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9"/>
                        </a:rPr>
                        <a:t>Leadership Essentials</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829503"/>
                  </a:ext>
                </a:extLst>
              </a:tr>
              <a:tr h="202985">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10"/>
                        </a:rPr>
                        <a:t>Aspiring Strategic Leaders</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669114056"/>
                  </a:ext>
                </a:extLst>
              </a:tr>
              <a:tr h="347034">
                <a:tc>
                  <a:txBody>
                    <a:bodyPr/>
                    <a:lstStyle/>
                    <a:p>
                      <a:pPr algn="l" rtl="0" fontAlgn="b"/>
                      <a:r>
                        <a:rPr lang="en-GB" sz="1100" b="0" i="0" u="sng" strike="noStrike" dirty="0">
                          <a:solidFill>
                            <a:srgbClr val="0563C1"/>
                          </a:solidFill>
                          <a:effectLst/>
                          <a:latin typeface="Arial" panose="020B0604020202020204" pitchFamily="34" charset="0"/>
                          <a:cs typeface="Arial" panose="020B0604020202020204" pitchFamily="34" charset="0"/>
                          <a:hlinkClick r:id="rId11"/>
                        </a:rPr>
                        <a:t>Level 7 Senior Leader </a:t>
                      </a:r>
                      <a:r>
                        <a:rPr lang="en-GB" sz="1100" b="0" i="0" u="sng" strike="noStrike" dirty="0" smtClean="0">
                          <a:solidFill>
                            <a:srgbClr val="0563C1"/>
                          </a:solidFill>
                          <a:effectLst/>
                          <a:latin typeface="Arial" panose="020B0604020202020204" pitchFamily="34" charset="0"/>
                          <a:cs typeface="Arial" panose="020B0604020202020204" pitchFamily="34" charset="0"/>
                          <a:hlinkClick r:id="rId11"/>
                        </a:rPr>
                        <a:t>Apprenticeship</a:t>
                      </a:r>
                      <a:r>
                        <a:rPr lang="en-GB" sz="1100" b="0" i="0" u="sng" strike="noStrike" dirty="0" smtClean="0">
                          <a:solidFill>
                            <a:srgbClr val="0563C1"/>
                          </a:solidFill>
                          <a:effectLst/>
                          <a:latin typeface="Arial" panose="020B0604020202020204" pitchFamily="34" charset="0"/>
                          <a:cs typeface="Arial" panose="020B0604020202020204" pitchFamily="34" charset="0"/>
                        </a:rPr>
                        <a:t>**</a:t>
                      </a:r>
                      <a:endParaRPr lang="en-GB" sz="1100" b="0" i="0" u="sng" strike="noStrike" dirty="0">
                        <a:solidFill>
                          <a:srgbClr val="0563C1"/>
                        </a:solidFill>
                        <a:effectLst/>
                        <a:latin typeface="Arial" panose="020B0604020202020204" pitchFamily="34" charset="0"/>
                        <a:cs typeface="Arial" panose="020B0604020202020204" pitchFamily="34" charset="0"/>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a:txBody>
                    <a:bodyPr/>
                    <a:lstStyle/>
                    <a:p>
                      <a:pPr algn="l" rtl="0"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4134" marR="4134" marT="41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708809260"/>
                  </a:ext>
                </a:extLst>
              </a:tr>
            </a:tbl>
          </a:graphicData>
        </a:graphic>
      </p:graphicFrame>
      <p:pic>
        <p:nvPicPr>
          <p:cNvPr id="34" name="Picture 33"/>
          <p:cNvPicPr>
            <a:picLocks noChangeAspect="1"/>
          </p:cNvPicPr>
          <p:nvPr/>
        </p:nvPicPr>
        <p:blipFill>
          <a:blip r:embed="rId12"/>
          <a:stretch>
            <a:fillRect/>
          </a:stretch>
        </p:blipFill>
        <p:spPr>
          <a:xfrm>
            <a:off x="3197431" y="4417821"/>
            <a:ext cx="363506" cy="366935"/>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76890" y="4404736"/>
            <a:ext cx="373160" cy="373160"/>
          </a:xfrm>
          <a:prstGeom prst="rect">
            <a:avLst/>
          </a:prstGeom>
        </p:spPr>
      </p:pic>
      <p:pic>
        <p:nvPicPr>
          <p:cNvPr id="36" name="Picture 35"/>
          <p:cNvPicPr>
            <a:picLocks noChangeAspect="1"/>
          </p:cNvPicPr>
          <p:nvPr/>
        </p:nvPicPr>
        <p:blipFill>
          <a:blip r:embed="rId14"/>
          <a:stretch>
            <a:fillRect/>
          </a:stretch>
        </p:blipFill>
        <p:spPr>
          <a:xfrm>
            <a:off x="6185755" y="4410960"/>
            <a:ext cx="373794" cy="373794"/>
          </a:xfrm>
          <a:prstGeom prst="rect">
            <a:avLst/>
          </a:prstGeom>
        </p:spPr>
      </p:pic>
      <p:sp>
        <p:nvSpPr>
          <p:cNvPr id="37" name="Rectangle 36"/>
          <p:cNvSpPr/>
          <p:nvPr/>
        </p:nvSpPr>
        <p:spPr>
          <a:xfrm>
            <a:off x="6955576" y="4485958"/>
            <a:ext cx="523801" cy="253916"/>
          </a:xfrm>
          <a:prstGeom prst="rect">
            <a:avLst/>
          </a:prstGeom>
          <a:ln>
            <a:solidFill>
              <a:schemeClr val="tx1"/>
            </a:solidFill>
          </a:ln>
        </p:spPr>
        <p:txBody>
          <a:bodyPr wrap="square">
            <a:spAutoFit/>
          </a:bodyPr>
          <a:lstStyle/>
          <a:p>
            <a:pPr algn="ctr"/>
            <a:r>
              <a:rPr lang="en-GB" sz="1050" b="1" u="sng" dirty="0">
                <a:solidFill>
                  <a:srgbClr val="E8E391"/>
                </a:solidFill>
                <a:latin typeface="Arial" panose="020B0604020202020204" pitchFamily="34" charset="0"/>
                <a:ea typeface="Calibri" panose="020F0502020204030204" pitchFamily="34" charset="0"/>
                <a:cs typeface="Arial" panose="020B0604020202020204" pitchFamily="34" charset="0"/>
                <a:hlinkClick r:id="rId15"/>
              </a:rPr>
              <a:t>EIIS</a:t>
            </a:r>
            <a:endParaRPr lang="en-GB" sz="1050" b="1" dirty="0">
              <a:solidFill>
                <a:srgbClr val="E8E391"/>
              </a:solidFill>
              <a:latin typeface="Arial" panose="020B0604020202020204" pitchFamily="34" charset="0"/>
              <a:ea typeface="Calibri" panose="020F0502020204030204" pitchFamily="34" charset="0"/>
              <a:cs typeface="Arial" panose="020B0604020202020204" pitchFamily="34" charset="0"/>
            </a:endParaRPr>
          </a:p>
        </p:txBody>
      </p:sp>
      <p:sp>
        <p:nvSpPr>
          <p:cNvPr id="38" name="Rectangle 37"/>
          <p:cNvSpPr/>
          <p:nvPr/>
        </p:nvSpPr>
        <p:spPr>
          <a:xfrm>
            <a:off x="5451409" y="4485959"/>
            <a:ext cx="551754" cy="253916"/>
          </a:xfrm>
          <a:prstGeom prst="rect">
            <a:avLst/>
          </a:prstGeom>
          <a:ln>
            <a:solidFill>
              <a:schemeClr val="tx1"/>
            </a:solidFill>
          </a:ln>
        </p:spPr>
        <p:txBody>
          <a:bodyPr wrap="none">
            <a:spAutoFit/>
          </a:bodyPr>
          <a:lstStyle/>
          <a:p>
            <a:r>
              <a:rPr lang="en-GB" sz="1050" b="1" u="sng" dirty="0">
                <a:latin typeface="Arial" panose="020B0604020202020204" pitchFamily="34" charset="0"/>
                <a:ea typeface="Calibri" panose="020F0502020204030204" pitchFamily="34" charset="0"/>
                <a:cs typeface="Arial" panose="020B0604020202020204" pitchFamily="34" charset="0"/>
                <a:hlinkClick r:id="rId16"/>
              </a:rPr>
              <a:t>CPES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sp>
        <p:nvSpPr>
          <p:cNvPr id="39" name="Rectangle 38"/>
          <p:cNvSpPr/>
          <p:nvPr/>
        </p:nvSpPr>
        <p:spPr>
          <a:xfrm>
            <a:off x="3962299" y="4469289"/>
            <a:ext cx="551754" cy="253916"/>
          </a:xfrm>
          <a:prstGeom prst="rect">
            <a:avLst/>
          </a:prstGeom>
          <a:ln>
            <a:solidFill>
              <a:schemeClr val="tx1"/>
            </a:solidFill>
          </a:ln>
        </p:spPr>
        <p:txBody>
          <a:bodyPr wrap="none">
            <a:spAutoFit/>
          </a:bodyPr>
          <a:lstStyle/>
          <a:p>
            <a:r>
              <a:rPr lang="en-GB" sz="105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17"/>
              </a:rPr>
              <a:t>BPPS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cxnSp>
        <p:nvCxnSpPr>
          <p:cNvPr id="40" name="Straight Connector 39"/>
          <p:cNvCxnSpPr/>
          <p:nvPr/>
        </p:nvCxnSpPr>
        <p:spPr>
          <a:xfrm>
            <a:off x="5035488" y="4612915"/>
            <a:ext cx="401362" cy="336"/>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60938" y="4597960"/>
            <a:ext cx="377849" cy="3326"/>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046700" y="4618770"/>
            <a:ext cx="395504" cy="1"/>
          </a:xfrm>
          <a:prstGeom prst="line">
            <a:avLst/>
          </a:prstGeom>
          <a:ln w="38100">
            <a:solidFill>
              <a:srgbClr val="9FA16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8442122" y="4483996"/>
            <a:ext cx="535724" cy="253916"/>
          </a:xfrm>
          <a:prstGeom prst="rect">
            <a:avLst/>
          </a:prstGeom>
          <a:ln>
            <a:solidFill>
              <a:schemeClr val="tx1"/>
            </a:solidFill>
          </a:ln>
        </p:spPr>
        <p:txBody>
          <a:bodyPr wrap="none">
            <a:spAutoFit/>
          </a:bodyPr>
          <a:lstStyle/>
          <a:p>
            <a:r>
              <a:rPr lang="en-GB" sz="1050" b="1"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17"/>
              </a:rPr>
              <a:t>TRTS</a:t>
            </a:r>
            <a:endParaRPr lang="en-GB" sz="1050" b="1" dirty="0">
              <a:latin typeface="Arial" panose="020B0604020202020204" pitchFamily="34" charset="0"/>
              <a:ea typeface="Calibri" panose="020F0502020204030204" pitchFamily="34" charset="0"/>
              <a:cs typeface="Arial" panose="020B0604020202020204" pitchFamily="34" charset="0"/>
            </a:endParaRPr>
          </a:p>
        </p:txBody>
      </p:sp>
      <p:pic>
        <p:nvPicPr>
          <p:cNvPr id="44" name="Picture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77128" y="4410962"/>
            <a:ext cx="369489" cy="369489"/>
          </a:xfrm>
          <a:prstGeom prst="rect">
            <a:avLst/>
          </a:prstGeom>
        </p:spPr>
      </p:pic>
      <p:cxnSp>
        <p:nvCxnSpPr>
          <p:cNvPr id="45" name="Straight Connector 44"/>
          <p:cNvCxnSpPr/>
          <p:nvPr/>
        </p:nvCxnSpPr>
        <p:spPr>
          <a:xfrm flipV="1">
            <a:off x="6559468" y="4601287"/>
            <a:ext cx="395504" cy="1"/>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2814" y="4060440"/>
            <a:ext cx="6076247"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**Apprenticeships are delivered by external providers</a:t>
            </a:r>
          </a:p>
        </p:txBody>
      </p:sp>
    </p:spTree>
    <p:custDataLst>
      <p:tags r:id="rId1"/>
    </p:custDataLst>
    <p:extLst>
      <p:ext uri="{BB962C8B-B14F-4D97-AF65-F5344CB8AC3E}">
        <p14:creationId xmlns:p14="http://schemas.microsoft.com/office/powerpoint/2010/main" val="981628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298504" y="1168205"/>
            <a:ext cx="5766736" cy="2172834"/>
          </a:xfrm>
        </p:spPr>
        <p:txBody>
          <a:bodyPr/>
          <a:lstStyle/>
          <a:p>
            <a:pPr marL="285750" indent="-285750">
              <a:buFont typeface="Arial" panose="020B0604020202020204" pitchFamily="34" charset="0"/>
              <a:buChar char="•"/>
            </a:pPr>
            <a:r>
              <a:rPr lang="en-GB" dirty="0" smtClean="0"/>
              <a:t>Information </a:t>
            </a:r>
            <a:r>
              <a:rPr lang="en-GB" dirty="0"/>
              <a:t>on external qualifications </a:t>
            </a:r>
            <a:r>
              <a:rPr lang="en-GB" dirty="0" smtClean="0"/>
              <a:t>that can be funded by the Apprenticeship Levy are also included as </a:t>
            </a:r>
            <a:r>
              <a:rPr lang="en-GB" dirty="0"/>
              <a:t>part of the </a:t>
            </a:r>
            <a:r>
              <a:rPr lang="en-GB" dirty="0" smtClean="0"/>
              <a:t>career pathways. </a:t>
            </a:r>
            <a:endParaRPr lang="en-GB" dirty="0"/>
          </a:p>
        </p:txBody>
      </p:sp>
      <p:sp>
        <p:nvSpPr>
          <p:cNvPr id="5" name="Title 3"/>
          <p:cNvSpPr>
            <a:spLocks noGrp="1"/>
          </p:cNvSpPr>
          <p:nvPr>
            <p:ph type="title"/>
          </p:nvPr>
        </p:nvSpPr>
        <p:spPr>
          <a:xfrm>
            <a:off x="298504" y="277484"/>
            <a:ext cx="8225437" cy="857250"/>
          </a:xfrm>
        </p:spPr>
        <p:txBody>
          <a:bodyPr/>
          <a:lstStyle/>
          <a:p>
            <a:r>
              <a:rPr lang="en-GB" dirty="0" smtClean="0"/>
              <a:t>Focused external qualifications</a:t>
            </a:r>
            <a:endParaRPr lang="en-GB" dirty="0"/>
          </a:p>
        </p:txBody>
      </p:sp>
      <p:grpSp>
        <p:nvGrpSpPr>
          <p:cNvPr id="8" name="Group 7"/>
          <p:cNvGrpSpPr>
            <a:grpSpLocks noChangeAspect="1"/>
          </p:cNvGrpSpPr>
          <p:nvPr/>
        </p:nvGrpSpPr>
        <p:grpSpPr bwMode="auto">
          <a:xfrm>
            <a:off x="7043738" y="3043238"/>
            <a:ext cx="2100262" cy="2100262"/>
            <a:chOff x="4437" y="1917"/>
            <a:chExt cx="1323" cy="1323"/>
          </a:xfrm>
        </p:grpSpPr>
        <p:sp>
          <p:nvSpPr>
            <p:cNvPr id="9" name="AutoShape 7"/>
            <p:cNvSpPr>
              <a:spLocks noChangeAspect="1" noChangeArrowheads="1" noTextEdit="1"/>
            </p:cNvSpPr>
            <p:nvPr/>
          </p:nvSpPr>
          <p:spPr bwMode="auto">
            <a:xfrm>
              <a:off x="4437" y="1917"/>
              <a:ext cx="1323"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437" y="1917"/>
              <a:ext cx="1326" cy="1326"/>
            </a:xfrm>
            <a:custGeom>
              <a:avLst/>
              <a:gdLst>
                <a:gd name="T0" fmla="*/ 0 w 4799"/>
                <a:gd name="T1" fmla="*/ 0 h 4799"/>
                <a:gd name="T2" fmla="*/ 0 w 4799"/>
                <a:gd name="T3" fmla="*/ 0 h 4799"/>
                <a:gd name="T4" fmla="*/ 4799 w 4799"/>
                <a:gd name="T5" fmla="*/ 0 h 4799"/>
                <a:gd name="T6" fmla="*/ 4799 w 4799"/>
                <a:gd name="T7" fmla="*/ 4799 h 4799"/>
                <a:gd name="T8" fmla="*/ 0 w 4799"/>
                <a:gd name="T9" fmla="*/ 0 h 4799"/>
              </a:gdLst>
              <a:ahLst/>
              <a:cxnLst>
                <a:cxn ang="0">
                  <a:pos x="T0" y="T1"/>
                </a:cxn>
                <a:cxn ang="0">
                  <a:pos x="T2" y="T3"/>
                </a:cxn>
                <a:cxn ang="0">
                  <a:pos x="T4" y="T5"/>
                </a:cxn>
                <a:cxn ang="0">
                  <a:pos x="T6" y="T7"/>
                </a:cxn>
                <a:cxn ang="0">
                  <a:pos x="T8" y="T9"/>
                </a:cxn>
              </a:cxnLst>
              <a:rect l="0" t="0" r="r" b="b"/>
              <a:pathLst>
                <a:path w="4799" h="4799">
                  <a:moveTo>
                    <a:pt x="0" y="0"/>
                  </a:moveTo>
                  <a:lnTo>
                    <a:pt x="0" y="0"/>
                  </a:lnTo>
                  <a:lnTo>
                    <a:pt x="4799" y="0"/>
                  </a:lnTo>
                  <a:lnTo>
                    <a:pt x="4799" y="4799"/>
                  </a:lnTo>
                  <a:cubicBezTo>
                    <a:pt x="2149" y="4799"/>
                    <a:pt x="0" y="2649"/>
                    <a:pt x="0" y="0"/>
                  </a:cubicBezTo>
                  <a:close/>
                </a:path>
              </a:pathLst>
            </a:custGeom>
            <a:solidFill>
              <a:srgbClr val="68246D"/>
            </a:solidFill>
            <a:ln w="0">
              <a:solidFill>
                <a:srgbClr val="68246D"/>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4136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151193" y="191793"/>
            <a:ext cx="484674" cy="489247"/>
          </a:xfrm>
          <a:prstGeom prst="rect">
            <a:avLst/>
          </a:prstGeom>
        </p:spPr>
      </p:pic>
      <p:pic>
        <p:nvPicPr>
          <p:cNvPr id="17" name="Picture 16"/>
          <p:cNvPicPr>
            <a:picLocks noChangeAspect="1"/>
          </p:cNvPicPr>
          <p:nvPr/>
        </p:nvPicPr>
        <p:blipFill>
          <a:blip r:embed="rId5"/>
          <a:stretch>
            <a:fillRect/>
          </a:stretch>
        </p:blipFill>
        <p:spPr>
          <a:xfrm>
            <a:off x="8246534" y="132906"/>
            <a:ext cx="844948" cy="844948"/>
          </a:xfrm>
          <a:prstGeom prst="rect">
            <a:avLst/>
          </a:prstGeom>
        </p:spPr>
      </p:pic>
      <p:sp>
        <p:nvSpPr>
          <p:cNvPr id="12" name="TextBox 11"/>
          <p:cNvSpPr txBox="1"/>
          <p:nvPr/>
        </p:nvSpPr>
        <p:spPr>
          <a:xfrm>
            <a:off x="2058629" y="590206"/>
            <a:ext cx="5559201"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qualification title to find out more information</a:t>
            </a:r>
          </a:p>
        </p:txBody>
      </p:sp>
      <p:sp>
        <p:nvSpPr>
          <p:cNvPr id="7" name="TextBox 6"/>
          <p:cNvSpPr txBox="1"/>
          <p:nvPr/>
        </p:nvSpPr>
        <p:spPr>
          <a:xfrm>
            <a:off x="2261467" y="4343281"/>
            <a:ext cx="5231216"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All Apprenticeships are delivered by external </a:t>
            </a:r>
            <a:r>
              <a:rPr lang="en-GB" sz="1200" b="1" dirty="0" smtClean="0">
                <a:latin typeface="Arial" panose="020B0604020202020204" pitchFamily="34" charset="0"/>
                <a:cs typeface="Arial" panose="020B0604020202020204" pitchFamily="34" charset="0"/>
              </a:rPr>
              <a:t>providers for more information about the Apprenticeship Levy click </a:t>
            </a:r>
            <a:r>
              <a:rPr lang="en-GB" sz="1200" b="1" dirty="0" smtClean="0">
                <a:latin typeface="Arial" panose="020B0604020202020204" pitchFamily="34" charset="0"/>
                <a:cs typeface="Arial" panose="020B0604020202020204" pitchFamily="34" charset="0"/>
                <a:hlinkClick r:id="rId6"/>
              </a:rPr>
              <a:t>here</a:t>
            </a:r>
            <a:r>
              <a:rPr lang="en-GB" sz="1200" b="1" dirty="0" smtClean="0">
                <a:latin typeface="Arial" panose="020B0604020202020204" pitchFamily="34" charset="0"/>
                <a:cs typeface="Arial" panose="020B0604020202020204" pitchFamily="34" charset="0"/>
              </a:rPr>
              <a:t>.</a:t>
            </a:r>
          </a:p>
          <a:p>
            <a:pPr algn="ctr"/>
            <a:endParaRPr lang="en-GB" sz="12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297368" y="1168729"/>
          <a:ext cx="8727690" cy="3043578"/>
        </p:xfrm>
        <a:graphic>
          <a:graphicData uri="http://schemas.openxmlformats.org/drawingml/2006/table">
            <a:tbl>
              <a:tblPr/>
              <a:tblGrid>
                <a:gridCol w="2312194">
                  <a:extLst>
                    <a:ext uri="{9D8B030D-6E8A-4147-A177-3AD203B41FA5}">
                      <a16:colId xmlns:a16="http://schemas.microsoft.com/office/drawing/2014/main" val="3306081686"/>
                    </a:ext>
                  </a:extLst>
                </a:gridCol>
                <a:gridCol w="546727">
                  <a:extLst>
                    <a:ext uri="{9D8B030D-6E8A-4147-A177-3AD203B41FA5}">
                      <a16:colId xmlns:a16="http://schemas.microsoft.com/office/drawing/2014/main" val="3529481443"/>
                    </a:ext>
                  </a:extLst>
                </a:gridCol>
                <a:gridCol w="948226">
                  <a:extLst>
                    <a:ext uri="{9D8B030D-6E8A-4147-A177-3AD203B41FA5}">
                      <a16:colId xmlns:a16="http://schemas.microsoft.com/office/drawing/2014/main" val="89934473"/>
                    </a:ext>
                  </a:extLst>
                </a:gridCol>
                <a:gridCol w="546727">
                  <a:extLst>
                    <a:ext uri="{9D8B030D-6E8A-4147-A177-3AD203B41FA5}">
                      <a16:colId xmlns:a16="http://schemas.microsoft.com/office/drawing/2014/main" val="1178925878"/>
                    </a:ext>
                  </a:extLst>
                </a:gridCol>
                <a:gridCol w="546727">
                  <a:extLst>
                    <a:ext uri="{9D8B030D-6E8A-4147-A177-3AD203B41FA5}">
                      <a16:colId xmlns:a16="http://schemas.microsoft.com/office/drawing/2014/main" val="1089236476"/>
                    </a:ext>
                  </a:extLst>
                </a:gridCol>
                <a:gridCol w="546727">
                  <a:extLst>
                    <a:ext uri="{9D8B030D-6E8A-4147-A177-3AD203B41FA5}">
                      <a16:colId xmlns:a16="http://schemas.microsoft.com/office/drawing/2014/main" val="2876195420"/>
                    </a:ext>
                  </a:extLst>
                </a:gridCol>
                <a:gridCol w="546727">
                  <a:extLst>
                    <a:ext uri="{9D8B030D-6E8A-4147-A177-3AD203B41FA5}">
                      <a16:colId xmlns:a16="http://schemas.microsoft.com/office/drawing/2014/main" val="697026807"/>
                    </a:ext>
                  </a:extLst>
                </a:gridCol>
                <a:gridCol w="546727">
                  <a:extLst>
                    <a:ext uri="{9D8B030D-6E8A-4147-A177-3AD203B41FA5}">
                      <a16:colId xmlns:a16="http://schemas.microsoft.com/office/drawing/2014/main" val="1764736756"/>
                    </a:ext>
                  </a:extLst>
                </a:gridCol>
                <a:gridCol w="546727">
                  <a:extLst>
                    <a:ext uri="{9D8B030D-6E8A-4147-A177-3AD203B41FA5}">
                      <a16:colId xmlns:a16="http://schemas.microsoft.com/office/drawing/2014/main" val="629160867"/>
                    </a:ext>
                  </a:extLst>
                </a:gridCol>
                <a:gridCol w="546727">
                  <a:extLst>
                    <a:ext uri="{9D8B030D-6E8A-4147-A177-3AD203B41FA5}">
                      <a16:colId xmlns:a16="http://schemas.microsoft.com/office/drawing/2014/main" val="282191066"/>
                    </a:ext>
                  </a:extLst>
                </a:gridCol>
                <a:gridCol w="546727">
                  <a:extLst>
                    <a:ext uri="{9D8B030D-6E8A-4147-A177-3AD203B41FA5}">
                      <a16:colId xmlns:a16="http://schemas.microsoft.com/office/drawing/2014/main" val="2925965564"/>
                    </a:ext>
                  </a:extLst>
                </a:gridCol>
                <a:gridCol w="546727">
                  <a:extLst>
                    <a:ext uri="{9D8B030D-6E8A-4147-A177-3AD203B41FA5}">
                      <a16:colId xmlns:a16="http://schemas.microsoft.com/office/drawing/2014/main" val="495866925"/>
                    </a:ext>
                  </a:extLst>
                </a:gridCol>
              </a:tblGrid>
              <a:tr h="179508">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APPRENTICESHIP LEVY QUALIFICATION</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LEVEL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DURATION</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INDICATIVE GRADE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6802006"/>
                  </a:ext>
                </a:extLst>
              </a:tr>
              <a:tr h="35095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1</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GRADE 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GRADE 7</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8</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9</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199877"/>
                  </a:ext>
                </a:extLst>
              </a:tr>
              <a:tr h="179508">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7"/>
                        </a:rPr>
                        <a:t>Customer Service Practitioner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12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773822"/>
                  </a:ext>
                </a:extLst>
              </a:tr>
              <a:tr h="179508">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8"/>
                        </a:rPr>
                        <a:t>Assistant Accountant</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18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314796"/>
                  </a:ext>
                </a:extLst>
              </a:tr>
              <a:tr h="179508">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9"/>
                        </a:rPr>
                        <a:t>Business Administration</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601412"/>
                  </a:ext>
                </a:extLst>
              </a:tr>
              <a:tr h="179508">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0"/>
                        </a:rPr>
                        <a:t>Customer Service Specialist</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15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790179"/>
                  </a:ext>
                </a:extLst>
              </a:tr>
              <a:tr h="179508">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rPr>
                        <a:t>HR Support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717284"/>
                  </a:ext>
                </a:extLst>
              </a:tr>
              <a:tr h="179508">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1"/>
                        </a:rPr>
                        <a:t>Financial Services Administrator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659155"/>
                  </a:ext>
                </a:extLst>
              </a:tr>
              <a:tr h="179508">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2"/>
                        </a:rPr>
                        <a:t>Payroll Administrator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085073"/>
                  </a:ext>
                </a:extLst>
              </a:tr>
              <a:tr h="179508">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3"/>
                        </a:rPr>
                        <a:t>Team Leader / Supervisor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845497"/>
                  </a:ext>
                </a:extLst>
              </a:tr>
              <a:tr h="179508">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4"/>
                        </a:rPr>
                        <a:t>Business Administration</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66132"/>
                  </a:ext>
                </a:extLst>
              </a:tr>
              <a:tr h="179508">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5"/>
                        </a:rPr>
                        <a:t>Operations / Department Manager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30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779987"/>
                  </a:ext>
                </a:extLst>
              </a:tr>
              <a:tr h="179508">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6"/>
                        </a:rPr>
                        <a:t>Chartered Manager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016436"/>
                  </a:ext>
                </a:extLst>
              </a:tr>
              <a:tr h="179508">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7"/>
                        </a:rPr>
                        <a:t>Financial Services Professional</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42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204615"/>
                  </a:ext>
                </a:extLst>
              </a:tr>
              <a:tr h="179508">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8"/>
                        </a:rPr>
                        <a:t>HR Consultant / Partner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36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432306"/>
                  </a:ext>
                </a:extLst>
              </a:tr>
              <a:tr h="179508">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9"/>
                        </a:rPr>
                        <a:t>Senior Leader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24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3519252101"/>
                  </a:ext>
                </a:extLst>
              </a:tr>
            </a:tbl>
          </a:graphicData>
        </a:graphic>
      </p:graphicFrame>
      <p:sp>
        <p:nvSpPr>
          <p:cNvPr id="9" name="TextBox 8"/>
          <p:cNvSpPr txBox="1"/>
          <p:nvPr/>
        </p:nvSpPr>
        <p:spPr>
          <a:xfrm>
            <a:off x="531897" y="245970"/>
            <a:ext cx="1160895" cy="577081"/>
          </a:xfrm>
          <a:prstGeom prst="rect">
            <a:avLst/>
          </a:prstGeom>
          <a:noFill/>
        </p:spPr>
        <p:txBody>
          <a:bodyPr wrap="none" rtlCol="0">
            <a:spAutoFit/>
          </a:bodyPr>
          <a:lstStyle/>
          <a:p>
            <a:pPr algn="ctr"/>
            <a:r>
              <a:rPr lang="en-GB" sz="1050" dirty="0">
                <a:latin typeface="Arial" panose="020B0604020202020204" pitchFamily="34" charset="0"/>
                <a:cs typeface="Arial" panose="020B0604020202020204" pitchFamily="34" charset="0"/>
              </a:rPr>
              <a:t>Business, </a:t>
            </a:r>
          </a:p>
          <a:p>
            <a:pPr algn="ctr"/>
            <a:r>
              <a:rPr lang="en-GB" sz="1050" dirty="0">
                <a:latin typeface="Arial" panose="020B0604020202020204" pitchFamily="34" charset="0"/>
                <a:cs typeface="Arial" panose="020B0604020202020204" pitchFamily="34" charset="0"/>
              </a:rPr>
              <a:t>Process and </a:t>
            </a:r>
          </a:p>
          <a:p>
            <a:pPr algn="ctr"/>
            <a:r>
              <a:rPr lang="en-GB" sz="1050" dirty="0">
                <a:latin typeface="Arial" panose="020B0604020202020204" pitchFamily="34" charset="0"/>
                <a:cs typeface="Arial" panose="020B0604020202020204" pitchFamily="34" charset="0"/>
              </a:rPr>
              <a:t>People Services</a:t>
            </a:r>
          </a:p>
        </p:txBody>
      </p:sp>
      <p:sp>
        <p:nvSpPr>
          <p:cNvPr id="11" name="TextBox 10"/>
          <p:cNvSpPr txBox="1"/>
          <p:nvPr/>
        </p:nvSpPr>
        <p:spPr>
          <a:xfrm>
            <a:off x="305075" y="219170"/>
            <a:ext cx="9144000"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Qualifications that can be funded by the Apprenticeship Levy </a:t>
            </a:r>
          </a:p>
        </p:txBody>
      </p:sp>
    </p:spTree>
    <p:custDataLst>
      <p:tags r:id="rId1"/>
    </p:custDataLst>
    <p:extLst>
      <p:ext uri="{BB962C8B-B14F-4D97-AF65-F5344CB8AC3E}">
        <p14:creationId xmlns:p14="http://schemas.microsoft.com/office/powerpoint/2010/main" val="878832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91" y="132907"/>
            <a:ext cx="497547" cy="497547"/>
          </a:xfrm>
          <a:prstGeom prst="rect">
            <a:avLst/>
          </a:prstGeom>
        </p:spPr>
      </p:pic>
      <p:pic>
        <p:nvPicPr>
          <p:cNvPr id="17" name="Picture 16"/>
          <p:cNvPicPr>
            <a:picLocks noChangeAspect="1"/>
          </p:cNvPicPr>
          <p:nvPr/>
        </p:nvPicPr>
        <p:blipFill>
          <a:blip r:embed="rId5"/>
          <a:stretch>
            <a:fillRect/>
          </a:stretch>
        </p:blipFill>
        <p:spPr>
          <a:xfrm>
            <a:off x="8126692" y="132907"/>
            <a:ext cx="964790" cy="964790"/>
          </a:xfrm>
          <a:prstGeom prst="rect">
            <a:avLst/>
          </a:prstGeom>
        </p:spPr>
      </p:pic>
      <p:sp>
        <p:nvSpPr>
          <p:cNvPr id="19" name="TextBox 18"/>
          <p:cNvSpPr txBox="1"/>
          <p:nvPr/>
        </p:nvSpPr>
        <p:spPr>
          <a:xfrm>
            <a:off x="359577" y="245969"/>
            <a:ext cx="1505540" cy="738664"/>
          </a:xfrm>
          <a:prstGeom prst="rect">
            <a:avLst/>
          </a:prstGeom>
          <a:noFill/>
        </p:spPr>
        <p:txBody>
          <a:bodyPr wrap="none" rtlCol="0">
            <a:spAutoFit/>
          </a:bodyPr>
          <a:lstStyle/>
          <a:p>
            <a:pPr algn="ctr"/>
            <a:r>
              <a:rPr lang="en-GB" sz="1050" dirty="0">
                <a:latin typeface="Arial" panose="020B0604020202020204" pitchFamily="34" charset="0"/>
                <a:cs typeface="Arial" panose="020B0604020202020204" pitchFamily="34" charset="0"/>
              </a:rPr>
              <a:t>Community,</a:t>
            </a:r>
          </a:p>
          <a:p>
            <a:pPr algn="ctr"/>
            <a:r>
              <a:rPr lang="en-GB" sz="1050" dirty="0">
                <a:latin typeface="Arial" panose="020B0604020202020204" pitchFamily="34" charset="0"/>
                <a:cs typeface="Arial" panose="020B0604020202020204" pitchFamily="34" charset="0"/>
              </a:rPr>
              <a:t>Participation</a:t>
            </a:r>
          </a:p>
          <a:p>
            <a:pPr algn="ctr"/>
            <a:r>
              <a:rPr lang="en-GB" sz="1050" dirty="0">
                <a:latin typeface="Arial" panose="020B0604020202020204" pitchFamily="34" charset="0"/>
                <a:cs typeface="Arial" panose="020B0604020202020204" pitchFamily="34" charset="0"/>
              </a:rPr>
              <a:t>and</a:t>
            </a:r>
          </a:p>
          <a:p>
            <a:pPr algn="ctr"/>
            <a:r>
              <a:rPr lang="en-GB" sz="1050" dirty="0">
                <a:latin typeface="Arial" panose="020B0604020202020204" pitchFamily="34" charset="0"/>
                <a:cs typeface="Arial" panose="020B0604020202020204" pitchFamily="34" charset="0"/>
              </a:rPr>
              <a:t>Engagement Services</a:t>
            </a:r>
          </a:p>
        </p:txBody>
      </p:sp>
      <p:graphicFrame>
        <p:nvGraphicFramePr>
          <p:cNvPr id="3" name="Table 2"/>
          <p:cNvGraphicFramePr>
            <a:graphicFrameLocks noGrp="1"/>
          </p:cNvGraphicFramePr>
          <p:nvPr>
            <p:extLst/>
          </p:nvPr>
        </p:nvGraphicFramePr>
        <p:xfrm>
          <a:off x="446049" y="1010770"/>
          <a:ext cx="8460057" cy="3306030"/>
        </p:xfrm>
        <a:graphic>
          <a:graphicData uri="http://schemas.openxmlformats.org/drawingml/2006/table">
            <a:tbl>
              <a:tblPr/>
              <a:tblGrid>
                <a:gridCol w="2241295">
                  <a:extLst>
                    <a:ext uri="{9D8B030D-6E8A-4147-A177-3AD203B41FA5}">
                      <a16:colId xmlns:a16="http://schemas.microsoft.com/office/drawing/2014/main" val="506127714"/>
                    </a:ext>
                  </a:extLst>
                </a:gridCol>
                <a:gridCol w="529961">
                  <a:extLst>
                    <a:ext uri="{9D8B030D-6E8A-4147-A177-3AD203B41FA5}">
                      <a16:colId xmlns:a16="http://schemas.microsoft.com/office/drawing/2014/main" val="58923523"/>
                    </a:ext>
                  </a:extLst>
                </a:gridCol>
                <a:gridCol w="919152">
                  <a:extLst>
                    <a:ext uri="{9D8B030D-6E8A-4147-A177-3AD203B41FA5}">
                      <a16:colId xmlns:a16="http://schemas.microsoft.com/office/drawing/2014/main" val="700630010"/>
                    </a:ext>
                  </a:extLst>
                </a:gridCol>
                <a:gridCol w="529961">
                  <a:extLst>
                    <a:ext uri="{9D8B030D-6E8A-4147-A177-3AD203B41FA5}">
                      <a16:colId xmlns:a16="http://schemas.microsoft.com/office/drawing/2014/main" val="1751307409"/>
                    </a:ext>
                  </a:extLst>
                </a:gridCol>
                <a:gridCol w="529961">
                  <a:extLst>
                    <a:ext uri="{9D8B030D-6E8A-4147-A177-3AD203B41FA5}">
                      <a16:colId xmlns:a16="http://schemas.microsoft.com/office/drawing/2014/main" val="4029306325"/>
                    </a:ext>
                  </a:extLst>
                </a:gridCol>
                <a:gridCol w="529961">
                  <a:extLst>
                    <a:ext uri="{9D8B030D-6E8A-4147-A177-3AD203B41FA5}">
                      <a16:colId xmlns:a16="http://schemas.microsoft.com/office/drawing/2014/main" val="3643339241"/>
                    </a:ext>
                  </a:extLst>
                </a:gridCol>
                <a:gridCol w="529961">
                  <a:extLst>
                    <a:ext uri="{9D8B030D-6E8A-4147-A177-3AD203B41FA5}">
                      <a16:colId xmlns:a16="http://schemas.microsoft.com/office/drawing/2014/main" val="1747092368"/>
                    </a:ext>
                  </a:extLst>
                </a:gridCol>
                <a:gridCol w="529961">
                  <a:extLst>
                    <a:ext uri="{9D8B030D-6E8A-4147-A177-3AD203B41FA5}">
                      <a16:colId xmlns:a16="http://schemas.microsoft.com/office/drawing/2014/main" val="2088125459"/>
                    </a:ext>
                  </a:extLst>
                </a:gridCol>
                <a:gridCol w="529961">
                  <a:extLst>
                    <a:ext uri="{9D8B030D-6E8A-4147-A177-3AD203B41FA5}">
                      <a16:colId xmlns:a16="http://schemas.microsoft.com/office/drawing/2014/main" val="2307475975"/>
                    </a:ext>
                  </a:extLst>
                </a:gridCol>
                <a:gridCol w="529961">
                  <a:extLst>
                    <a:ext uri="{9D8B030D-6E8A-4147-A177-3AD203B41FA5}">
                      <a16:colId xmlns:a16="http://schemas.microsoft.com/office/drawing/2014/main" val="3897736631"/>
                    </a:ext>
                  </a:extLst>
                </a:gridCol>
                <a:gridCol w="529961">
                  <a:extLst>
                    <a:ext uri="{9D8B030D-6E8A-4147-A177-3AD203B41FA5}">
                      <a16:colId xmlns:a16="http://schemas.microsoft.com/office/drawing/2014/main" val="697484740"/>
                    </a:ext>
                  </a:extLst>
                </a:gridCol>
                <a:gridCol w="529961">
                  <a:extLst>
                    <a:ext uri="{9D8B030D-6E8A-4147-A177-3AD203B41FA5}">
                      <a16:colId xmlns:a16="http://schemas.microsoft.com/office/drawing/2014/main" val="213662758"/>
                    </a:ext>
                  </a:extLst>
                </a:gridCol>
              </a:tblGrid>
              <a:tr h="168078">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APPRENTICESHIP LEVY QUALIFICATION</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LEVEL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DURATION</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INDICATIVE GRADE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36365337"/>
                  </a:ext>
                </a:extLst>
              </a:tr>
              <a:tr h="33842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1</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7</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8</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9</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68297"/>
                  </a:ext>
                </a:extLst>
              </a:tr>
              <a:tr h="169212">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6"/>
                        </a:rPr>
                        <a:t>Hospitality Team Member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382905"/>
                  </a:ext>
                </a:extLst>
              </a:tr>
              <a:tr h="328098">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7"/>
                        </a:rPr>
                        <a:t>Horticulture and Landscape Operative</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872139"/>
                  </a:ext>
                </a:extLst>
              </a:tr>
              <a:tr h="16921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8"/>
                        </a:rPr>
                        <a:t>Commis Chef</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866975"/>
                  </a:ext>
                </a:extLst>
              </a:tr>
              <a:tr h="16921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9"/>
                        </a:rPr>
                        <a:t>Customer Service Practitioner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373313"/>
                  </a:ext>
                </a:extLst>
              </a:tr>
              <a:tr h="16921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0"/>
                        </a:rPr>
                        <a:t>Senior Production Chef</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792888"/>
                  </a:ext>
                </a:extLst>
              </a:tr>
              <a:tr h="16921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1"/>
                        </a:rPr>
                        <a:t>Early Years Educator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31954"/>
                  </a:ext>
                </a:extLst>
              </a:tr>
              <a:tr h="16921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2"/>
                        </a:rPr>
                        <a:t>Hospitality Supervisor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585861"/>
                  </a:ext>
                </a:extLst>
              </a:tr>
              <a:tr h="16921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3"/>
                        </a:rPr>
                        <a:t>Hospitality Manager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535101"/>
                  </a:ext>
                </a:extLst>
              </a:tr>
              <a:tr h="16921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4"/>
                        </a:rPr>
                        <a:t>Operations / Department Manager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30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508095"/>
                  </a:ext>
                </a:extLst>
              </a:tr>
              <a:tr h="16921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5"/>
                        </a:rPr>
                        <a:t>Chartered Manager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010107"/>
                  </a:ext>
                </a:extLst>
              </a:tr>
              <a:tr h="338424">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6"/>
                        </a:rPr>
                        <a:t>Senior / Head of Facilities Management (Degree)</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42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611124"/>
                  </a:ext>
                </a:extLst>
              </a:tr>
              <a:tr h="338424">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7"/>
                        </a:rPr>
                        <a:t>Occupational Therapist (Integrated Degree)</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7513099"/>
                  </a:ext>
                </a:extLst>
              </a:tr>
              <a:tr h="16921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7"/>
                        </a:rPr>
                        <a:t>Senior Leader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 Months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486654640"/>
                  </a:ext>
                </a:extLst>
              </a:tr>
            </a:tbl>
          </a:graphicData>
        </a:graphic>
      </p:graphicFrame>
      <p:sp>
        <p:nvSpPr>
          <p:cNvPr id="7" name="TextBox 6"/>
          <p:cNvSpPr txBox="1"/>
          <p:nvPr/>
        </p:nvSpPr>
        <p:spPr>
          <a:xfrm>
            <a:off x="2348697" y="591858"/>
            <a:ext cx="5420402"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qualification title to find out more information</a:t>
            </a:r>
          </a:p>
        </p:txBody>
      </p:sp>
      <p:sp>
        <p:nvSpPr>
          <p:cNvPr id="10" name="TextBox 9"/>
          <p:cNvSpPr txBox="1"/>
          <p:nvPr/>
        </p:nvSpPr>
        <p:spPr>
          <a:xfrm>
            <a:off x="305075" y="212243"/>
            <a:ext cx="9144000"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Qualifications that can be funded by the Apprenticeship Levy </a:t>
            </a:r>
          </a:p>
        </p:txBody>
      </p:sp>
      <p:sp>
        <p:nvSpPr>
          <p:cNvPr id="9" name="TextBox 8"/>
          <p:cNvSpPr txBox="1"/>
          <p:nvPr/>
        </p:nvSpPr>
        <p:spPr>
          <a:xfrm>
            <a:off x="2261467" y="4484530"/>
            <a:ext cx="5231216"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All Apprenticeships are delivered by external </a:t>
            </a:r>
            <a:r>
              <a:rPr lang="en-GB" sz="1200" b="1" dirty="0" smtClean="0">
                <a:latin typeface="Arial" panose="020B0604020202020204" pitchFamily="34" charset="0"/>
                <a:cs typeface="Arial" panose="020B0604020202020204" pitchFamily="34" charset="0"/>
              </a:rPr>
              <a:t>providers for more information about the Apprenticeship Levy click </a:t>
            </a:r>
            <a:r>
              <a:rPr lang="en-GB" sz="1200" b="1" dirty="0" smtClean="0">
                <a:latin typeface="Arial" panose="020B0604020202020204" pitchFamily="34" charset="0"/>
                <a:cs typeface="Arial" panose="020B0604020202020204" pitchFamily="34" charset="0"/>
                <a:hlinkClick r:id="rId18"/>
              </a:rPr>
              <a:t>here</a:t>
            </a:r>
            <a:r>
              <a:rPr lang="en-GB" sz="1200" b="1" dirty="0" smtClean="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64674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8246534" y="132906"/>
            <a:ext cx="844948" cy="844948"/>
          </a:xfrm>
          <a:prstGeom prst="rect">
            <a:avLst/>
          </a:prstGeom>
        </p:spPr>
      </p:pic>
      <p:sp>
        <p:nvSpPr>
          <p:cNvPr id="14" name="TextBox 13"/>
          <p:cNvSpPr txBox="1"/>
          <p:nvPr/>
        </p:nvSpPr>
        <p:spPr>
          <a:xfrm>
            <a:off x="2027138" y="692172"/>
            <a:ext cx="5559201"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qualification title to find out more information</a:t>
            </a:r>
          </a:p>
        </p:txBody>
      </p:sp>
      <p:pic>
        <p:nvPicPr>
          <p:cNvPr id="7" name="Picture 6"/>
          <p:cNvPicPr>
            <a:picLocks noChangeAspect="1"/>
          </p:cNvPicPr>
          <p:nvPr/>
        </p:nvPicPr>
        <p:blipFill>
          <a:blip r:embed="rId5"/>
          <a:stretch>
            <a:fillRect/>
          </a:stretch>
        </p:blipFill>
        <p:spPr>
          <a:xfrm>
            <a:off x="256495" y="166779"/>
            <a:ext cx="498392" cy="498392"/>
          </a:xfrm>
          <a:prstGeom prst="rect">
            <a:avLst/>
          </a:prstGeom>
        </p:spPr>
      </p:pic>
      <p:sp>
        <p:nvSpPr>
          <p:cNvPr id="9" name="TextBox 8"/>
          <p:cNvSpPr txBox="1"/>
          <p:nvPr/>
        </p:nvSpPr>
        <p:spPr>
          <a:xfrm>
            <a:off x="345952" y="245969"/>
            <a:ext cx="1532792" cy="738664"/>
          </a:xfrm>
          <a:prstGeom prst="rect">
            <a:avLst/>
          </a:prstGeom>
          <a:noFill/>
        </p:spPr>
        <p:txBody>
          <a:bodyPr wrap="none" rtlCol="0">
            <a:spAutoFit/>
          </a:bodyPr>
          <a:lstStyle/>
          <a:p>
            <a:pPr algn="ctr"/>
            <a:r>
              <a:rPr lang="en-GB" sz="1050" dirty="0">
                <a:latin typeface="Arial" panose="020B0604020202020204" pitchFamily="34" charset="0"/>
                <a:cs typeface="Arial" panose="020B0604020202020204" pitchFamily="34" charset="0"/>
              </a:rPr>
              <a:t>Estates </a:t>
            </a:r>
          </a:p>
          <a:p>
            <a:pPr algn="ctr"/>
            <a:r>
              <a:rPr lang="en-GB" sz="1050" dirty="0">
                <a:latin typeface="Arial" panose="020B0604020202020204" pitchFamily="34" charset="0"/>
                <a:cs typeface="Arial" panose="020B0604020202020204" pitchFamily="34" charset="0"/>
              </a:rPr>
              <a:t>and </a:t>
            </a:r>
          </a:p>
          <a:p>
            <a:pPr algn="ctr"/>
            <a:r>
              <a:rPr lang="en-GB" sz="1050" dirty="0">
                <a:latin typeface="Arial" panose="020B0604020202020204" pitchFamily="34" charset="0"/>
                <a:cs typeface="Arial" panose="020B0604020202020204" pitchFamily="34" charset="0"/>
              </a:rPr>
              <a:t>Information </a:t>
            </a:r>
          </a:p>
          <a:p>
            <a:pPr algn="ctr"/>
            <a:r>
              <a:rPr lang="en-GB" sz="1050" dirty="0">
                <a:latin typeface="Arial" panose="020B0604020202020204" pitchFamily="34" charset="0"/>
                <a:cs typeface="Arial" panose="020B0604020202020204" pitchFamily="34" charset="0"/>
              </a:rPr>
              <a:t>Infrastructure Services</a:t>
            </a:r>
          </a:p>
        </p:txBody>
      </p:sp>
      <p:graphicFrame>
        <p:nvGraphicFramePr>
          <p:cNvPr id="10" name="Table 9"/>
          <p:cNvGraphicFramePr>
            <a:graphicFrameLocks noGrp="1"/>
          </p:cNvGraphicFramePr>
          <p:nvPr>
            <p:extLst/>
          </p:nvPr>
        </p:nvGraphicFramePr>
        <p:xfrm>
          <a:off x="371640" y="1137090"/>
          <a:ext cx="8467564" cy="3227092"/>
        </p:xfrm>
        <a:graphic>
          <a:graphicData uri="http://schemas.openxmlformats.org/drawingml/2006/table">
            <a:tbl>
              <a:tblPr/>
              <a:tblGrid>
                <a:gridCol w="2157603">
                  <a:extLst>
                    <a:ext uri="{9D8B030D-6E8A-4147-A177-3AD203B41FA5}">
                      <a16:colId xmlns:a16="http://schemas.microsoft.com/office/drawing/2014/main" val="1634256038"/>
                    </a:ext>
                  </a:extLst>
                </a:gridCol>
                <a:gridCol w="569931">
                  <a:extLst>
                    <a:ext uri="{9D8B030D-6E8A-4147-A177-3AD203B41FA5}">
                      <a16:colId xmlns:a16="http://schemas.microsoft.com/office/drawing/2014/main" val="1858138258"/>
                    </a:ext>
                  </a:extLst>
                </a:gridCol>
                <a:gridCol w="838615">
                  <a:extLst>
                    <a:ext uri="{9D8B030D-6E8A-4147-A177-3AD203B41FA5}">
                      <a16:colId xmlns:a16="http://schemas.microsoft.com/office/drawing/2014/main" val="2468859561"/>
                    </a:ext>
                  </a:extLst>
                </a:gridCol>
                <a:gridCol w="529222">
                  <a:extLst>
                    <a:ext uri="{9D8B030D-6E8A-4147-A177-3AD203B41FA5}">
                      <a16:colId xmlns:a16="http://schemas.microsoft.com/office/drawing/2014/main" val="3742357117"/>
                    </a:ext>
                  </a:extLst>
                </a:gridCol>
                <a:gridCol w="155599">
                  <a:extLst>
                    <a:ext uri="{9D8B030D-6E8A-4147-A177-3AD203B41FA5}">
                      <a16:colId xmlns:a16="http://schemas.microsoft.com/office/drawing/2014/main" val="921088177"/>
                    </a:ext>
                  </a:extLst>
                </a:gridCol>
                <a:gridCol w="365483">
                  <a:extLst>
                    <a:ext uri="{9D8B030D-6E8A-4147-A177-3AD203B41FA5}">
                      <a16:colId xmlns:a16="http://schemas.microsoft.com/office/drawing/2014/main" val="2249164607"/>
                    </a:ext>
                  </a:extLst>
                </a:gridCol>
                <a:gridCol w="184508">
                  <a:extLst>
                    <a:ext uri="{9D8B030D-6E8A-4147-A177-3AD203B41FA5}">
                      <a16:colId xmlns:a16="http://schemas.microsoft.com/office/drawing/2014/main" val="2584572709"/>
                    </a:ext>
                  </a:extLst>
                </a:gridCol>
                <a:gridCol w="385426">
                  <a:extLst>
                    <a:ext uri="{9D8B030D-6E8A-4147-A177-3AD203B41FA5}">
                      <a16:colId xmlns:a16="http://schemas.microsoft.com/office/drawing/2014/main" val="3294653981"/>
                    </a:ext>
                  </a:extLst>
                </a:gridCol>
                <a:gridCol w="164564">
                  <a:extLst>
                    <a:ext uri="{9D8B030D-6E8A-4147-A177-3AD203B41FA5}">
                      <a16:colId xmlns:a16="http://schemas.microsoft.com/office/drawing/2014/main" val="3062057922"/>
                    </a:ext>
                  </a:extLst>
                </a:gridCol>
                <a:gridCol w="389084">
                  <a:extLst>
                    <a:ext uri="{9D8B030D-6E8A-4147-A177-3AD203B41FA5}">
                      <a16:colId xmlns:a16="http://schemas.microsoft.com/office/drawing/2014/main" val="3946838372"/>
                    </a:ext>
                  </a:extLst>
                </a:gridCol>
                <a:gridCol w="160907">
                  <a:extLst>
                    <a:ext uri="{9D8B030D-6E8A-4147-A177-3AD203B41FA5}">
                      <a16:colId xmlns:a16="http://schemas.microsoft.com/office/drawing/2014/main" val="2200247443"/>
                    </a:ext>
                  </a:extLst>
                </a:gridCol>
                <a:gridCol w="400883">
                  <a:extLst>
                    <a:ext uri="{9D8B030D-6E8A-4147-A177-3AD203B41FA5}">
                      <a16:colId xmlns:a16="http://schemas.microsoft.com/office/drawing/2014/main" val="3063766154"/>
                    </a:ext>
                  </a:extLst>
                </a:gridCol>
                <a:gridCol w="149106">
                  <a:extLst>
                    <a:ext uri="{9D8B030D-6E8A-4147-A177-3AD203B41FA5}">
                      <a16:colId xmlns:a16="http://schemas.microsoft.com/office/drawing/2014/main" val="771382675"/>
                    </a:ext>
                  </a:extLst>
                </a:gridCol>
                <a:gridCol w="371975">
                  <a:extLst>
                    <a:ext uri="{9D8B030D-6E8A-4147-A177-3AD203B41FA5}">
                      <a16:colId xmlns:a16="http://schemas.microsoft.com/office/drawing/2014/main" val="789905187"/>
                    </a:ext>
                  </a:extLst>
                </a:gridCol>
                <a:gridCol w="178015">
                  <a:extLst>
                    <a:ext uri="{9D8B030D-6E8A-4147-A177-3AD203B41FA5}">
                      <a16:colId xmlns:a16="http://schemas.microsoft.com/office/drawing/2014/main" val="3963322606"/>
                    </a:ext>
                  </a:extLst>
                </a:gridCol>
                <a:gridCol w="375633">
                  <a:extLst>
                    <a:ext uri="{9D8B030D-6E8A-4147-A177-3AD203B41FA5}">
                      <a16:colId xmlns:a16="http://schemas.microsoft.com/office/drawing/2014/main" val="587391522"/>
                    </a:ext>
                  </a:extLst>
                </a:gridCol>
                <a:gridCol w="174357">
                  <a:extLst>
                    <a:ext uri="{9D8B030D-6E8A-4147-A177-3AD203B41FA5}">
                      <a16:colId xmlns:a16="http://schemas.microsoft.com/office/drawing/2014/main" val="674508587"/>
                    </a:ext>
                  </a:extLst>
                </a:gridCol>
                <a:gridCol w="379292">
                  <a:extLst>
                    <a:ext uri="{9D8B030D-6E8A-4147-A177-3AD203B41FA5}">
                      <a16:colId xmlns:a16="http://schemas.microsoft.com/office/drawing/2014/main" val="1801920539"/>
                    </a:ext>
                  </a:extLst>
                </a:gridCol>
                <a:gridCol w="170699">
                  <a:extLst>
                    <a:ext uri="{9D8B030D-6E8A-4147-A177-3AD203B41FA5}">
                      <a16:colId xmlns:a16="http://schemas.microsoft.com/office/drawing/2014/main" val="2785808796"/>
                    </a:ext>
                  </a:extLst>
                </a:gridCol>
                <a:gridCol w="366662">
                  <a:extLst>
                    <a:ext uri="{9D8B030D-6E8A-4147-A177-3AD203B41FA5}">
                      <a16:colId xmlns:a16="http://schemas.microsoft.com/office/drawing/2014/main" val="2356754561"/>
                    </a:ext>
                  </a:extLst>
                </a:gridCol>
              </a:tblGrid>
              <a:tr h="111351">
                <a:tc>
                  <a:txBody>
                    <a:bodyPr/>
                    <a:lstStyle/>
                    <a:p>
                      <a:pPr algn="l" fontAlgn="b"/>
                      <a:endParaRPr lang="en-GB" sz="500" b="0" i="0" u="none" strike="noStrike" dirty="0">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500" b="0" i="0" u="none" strike="noStrike" dirty="0">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GB" sz="500" b="0" i="0" u="none" strike="noStrike">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b"/>
                      <a:endParaRPr lang="en-GB" sz="500" b="0" i="0" u="none" strike="noStrike">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b"/>
                      <a:endParaRPr lang="en-GB" sz="500" b="0" i="0" u="none" strike="noStrike">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b"/>
                      <a:endParaRPr lang="en-GB" sz="500" b="0" i="0" u="none" strike="noStrike">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b"/>
                      <a:endParaRPr lang="en-GB" sz="500" b="0" i="0" u="none" strike="noStrike">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b"/>
                      <a:endParaRPr lang="en-GB" sz="500" b="0" i="0" u="none" strike="noStrike">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b"/>
                      <a:endParaRPr lang="en-GB" sz="500" b="0" i="0" u="none" strike="noStrike">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b"/>
                      <a:endParaRPr lang="en-GB" sz="500" b="0" i="0" u="none" strike="noStrike">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2401" marR="2401" marT="2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799575"/>
                  </a:ext>
                </a:extLst>
              </a:tr>
              <a:tr h="201007">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APPRENTICESHIP LEVY QUALIFICATION</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LEVEL</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DURATION</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7">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INDICATIVE GRADE</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1897394"/>
                  </a:ext>
                </a:extLst>
              </a:tr>
              <a:tr h="41359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GRADE 1</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2</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100" b="1" i="0" u="sng"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3</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100" b="1" i="0" u="sng"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4</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100" b="1" i="0" u="sng"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5</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100" b="1" i="0" u="sng"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6</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100" b="1" i="0" u="sng"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7</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100" b="1" i="0" u="sng"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8</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100" b="1" i="0" u="sng"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9</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100" b="1" i="0" u="sng"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55868"/>
                  </a:ext>
                </a:extLst>
              </a:tr>
              <a:tr h="20875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6"/>
                        </a:rPr>
                        <a:t>Cleaning and Support Services</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046434"/>
                  </a:ext>
                </a:extLst>
              </a:tr>
              <a:tr h="208754">
                <a:tc>
                  <a:txBody>
                    <a:bodyPr/>
                    <a:lstStyle/>
                    <a:p>
                      <a:pPr algn="l" fontAlgn="b"/>
                      <a:r>
                        <a:rPr lang="en-GB" sz="1100" b="0" i="0" u="sng" strike="noStrike" dirty="0" err="1">
                          <a:solidFill>
                            <a:srgbClr val="000000"/>
                          </a:solidFill>
                          <a:effectLst/>
                          <a:latin typeface="Arial" panose="020B0604020202020204" pitchFamily="34" charset="0"/>
                          <a:cs typeface="Arial" panose="020B0604020202020204" pitchFamily="34" charset="0"/>
                          <a:hlinkClick r:id="rId7"/>
                        </a:rPr>
                        <a:t>Facilitites</a:t>
                      </a:r>
                      <a:r>
                        <a:rPr lang="en-GB" sz="1100" b="0" i="0" u="sng" strike="noStrike" dirty="0">
                          <a:solidFill>
                            <a:srgbClr val="000000"/>
                          </a:solidFill>
                          <a:effectLst/>
                          <a:latin typeface="Arial" panose="020B0604020202020204" pitchFamily="34" charset="0"/>
                          <a:cs typeface="Arial" panose="020B0604020202020204" pitchFamily="34" charset="0"/>
                          <a:hlinkClick r:id="rId7"/>
                        </a:rPr>
                        <a:t> Services</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359"/>
                  </a:ext>
                </a:extLst>
              </a:tr>
              <a:tr h="20875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8"/>
                        </a:rPr>
                        <a:t>Team Leader / Supervisor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784446"/>
                  </a:ext>
                </a:extLst>
              </a:tr>
              <a:tr h="20875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9"/>
                        </a:rPr>
                        <a:t>Infrastructure Technician</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924023"/>
                  </a:ext>
                </a:extLst>
              </a:tr>
              <a:tr h="20875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0"/>
                        </a:rPr>
                        <a:t>Data Analyst</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059258"/>
                  </a:ext>
                </a:extLst>
              </a:tr>
              <a:tr h="208754">
                <a:tc>
                  <a:txBody>
                    <a:bodyPr/>
                    <a:lstStyle/>
                    <a:p>
                      <a:pPr algn="l" fontAlgn="b"/>
                      <a:r>
                        <a:rPr lang="en-GB" sz="1100" b="0" i="0" u="sng" strike="noStrike" dirty="0" smtClean="0">
                          <a:solidFill>
                            <a:srgbClr val="000000"/>
                          </a:solidFill>
                          <a:effectLst/>
                          <a:latin typeface="Arial" panose="020B0604020202020204" pitchFamily="34" charset="0"/>
                          <a:cs typeface="Arial" panose="020B0604020202020204" pitchFamily="34" charset="0"/>
                          <a:hlinkClick r:id="rId11"/>
                        </a:rPr>
                        <a:t>Facilities Manager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4</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Arial" panose="020B0604020202020204" pitchFamily="34" charset="0"/>
                          <a:cs typeface="Arial" panose="020B0604020202020204" pitchFamily="34" charset="0"/>
                        </a:rPr>
                        <a:t>24 </a:t>
                      </a:r>
                      <a:r>
                        <a:rPr lang="en-GB" sz="1100" b="0" i="0" u="none" strike="noStrike" dirty="0">
                          <a:solidFill>
                            <a:srgbClr val="000000"/>
                          </a:solidFill>
                          <a:effectLst/>
                          <a:latin typeface="Arial" panose="020B0604020202020204" pitchFamily="34" charset="0"/>
                          <a:cs typeface="Arial" panose="020B0604020202020204" pitchFamily="34" charset="0"/>
                        </a:rPr>
                        <a:t>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973601"/>
                  </a:ext>
                </a:extLst>
              </a:tr>
              <a:tr h="20875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2"/>
                        </a:rPr>
                        <a:t>Operations / Department Manager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30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661244"/>
                  </a:ext>
                </a:extLst>
              </a:tr>
              <a:tr h="20875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3"/>
                        </a:rPr>
                        <a:t>Building Services Design Engineer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60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tc>
                <a:extLst>
                  <a:ext uri="{0D108BD9-81ED-4DB2-BD59-A6C34878D82A}">
                    <a16:rowId xmlns:a16="http://schemas.microsoft.com/office/drawing/2014/main" val="3640407847"/>
                  </a:ext>
                </a:extLst>
              </a:tr>
              <a:tr h="20875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4"/>
                        </a:rPr>
                        <a:t>Chartered Manager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48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239678"/>
                  </a:ext>
                </a:extLst>
              </a:tr>
              <a:tr h="413597">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5"/>
                        </a:rPr>
                        <a:t>Senior / Head of Facilities Management (Degree)</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42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37200"/>
                  </a:ext>
                </a:extLst>
              </a:tr>
              <a:tr h="20875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16"/>
                        </a:rPr>
                        <a:t>Senior Leader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24 Months</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gridSpan="2">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2401" marR="2401" marT="2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tc hMerge="1">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201" marR="3201" marT="3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91587909"/>
                  </a:ext>
                </a:extLst>
              </a:tr>
            </a:tbl>
          </a:graphicData>
        </a:graphic>
      </p:graphicFrame>
      <p:sp>
        <p:nvSpPr>
          <p:cNvPr id="13" name="TextBox 12"/>
          <p:cNvSpPr txBox="1"/>
          <p:nvPr/>
        </p:nvSpPr>
        <p:spPr>
          <a:xfrm>
            <a:off x="305075" y="212243"/>
            <a:ext cx="9144000"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Qualifications that can be funded by the Apprenticeship Levy </a:t>
            </a:r>
          </a:p>
        </p:txBody>
      </p:sp>
      <p:sp>
        <p:nvSpPr>
          <p:cNvPr id="15" name="TextBox 14"/>
          <p:cNvSpPr txBox="1"/>
          <p:nvPr/>
        </p:nvSpPr>
        <p:spPr>
          <a:xfrm>
            <a:off x="2261467" y="4484530"/>
            <a:ext cx="5231216"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All Apprenticeships are delivered by external </a:t>
            </a:r>
            <a:r>
              <a:rPr lang="en-GB" sz="1200" b="1" dirty="0" smtClean="0">
                <a:latin typeface="Arial" panose="020B0604020202020204" pitchFamily="34" charset="0"/>
                <a:cs typeface="Arial" panose="020B0604020202020204" pitchFamily="34" charset="0"/>
              </a:rPr>
              <a:t>providers for more information about the Apprenticeship Levy click </a:t>
            </a:r>
            <a:r>
              <a:rPr lang="en-GB" sz="1200" b="1" dirty="0" smtClean="0">
                <a:latin typeface="Arial" panose="020B0604020202020204" pitchFamily="34" charset="0"/>
                <a:cs typeface="Arial" panose="020B0604020202020204" pitchFamily="34" charset="0"/>
                <a:hlinkClick r:id="rId17"/>
              </a:rPr>
              <a:t>here</a:t>
            </a:r>
            <a:r>
              <a:rPr lang="en-GB" sz="1200" b="1" dirty="0" smtClean="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9005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stretch>
            <a:fillRect/>
          </a:stretch>
        </p:blipFill>
        <p:spPr>
          <a:xfrm>
            <a:off x="8126692" y="132907"/>
            <a:ext cx="964790" cy="964790"/>
          </a:xfrm>
          <a:prstGeom prst="rect">
            <a:avLst/>
          </a:prstGeom>
        </p:spPr>
      </p:pic>
      <p:sp>
        <p:nvSpPr>
          <p:cNvPr id="14" name="TextBox 13"/>
          <p:cNvSpPr txBox="1"/>
          <p:nvPr/>
        </p:nvSpPr>
        <p:spPr>
          <a:xfrm>
            <a:off x="307139" y="255404"/>
            <a:ext cx="1234633" cy="707886"/>
          </a:xfrm>
          <a:prstGeom prst="rect">
            <a:avLst/>
          </a:prstGeom>
          <a:noFill/>
        </p:spPr>
        <p:txBody>
          <a:bodyPr wrap="none" rtlCol="0">
            <a:spAutoFit/>
          </a:bodyPr>
          <a:lstStyle/>
          <a:p>
            <a:pPr algn="ctr"/>
            <a:r>
              <a:rPr lang="en-GB" sz="1000" dirty="0">
                <a:latin typeface="Arial" panose="020B0604020202020204" pitchFamily="34" charset="0"/>
                <a:cs typeface="Arial" panose="020B0604020202020204" pitchFamily="34" charset="0"/>
              </a:rPr>
              <a:t>Technical, </a:t>
            </a:r>
          </a:p>
          <a:p>
            <a:pPr algn="ctr"/>
            <a:r>
              <a:rPr lang="en-GB" sz="1000" dirty="0">
                <a:latin typeface="Arial" panose="020B0604020202020204" pitchFamily="34" charset="0"/>
                <a:cs typeface="Arial" panose="020B0604020202020204" pitchFamily="34" charset="0"/>
              </a:rPr>
              <a:t>Research </a:t>
            </a:r>
          </a:p>
          <a:p>
            <a:pPr algn="ctr"/>
            <a:r>
              <a:rPr lang="en-GB" sz="1000" dirty="0">
                <a:latin typeface="Arial" panose="020B0604020202020204" pitchFamily="34" charset="0"/>
                <a:cs typeface="Arial" panose="020B0604020202020204" pitchFamily="34" charset="0"/>
              </a:rPr>
              <a:t>and</a:t>
            </a:r>
          </a:p>
          <a:p>
            <a:pPr algn="ctr"/>
            <a:r>
              <a:rPr lang="en-GB" sz="1000" dirty="0">
                <a:latin typeface="Arial" panose="020B0604020202020204" pitchFamily="34" charset="0"/>
                <a:cs typeface="Arial" panose="020B0604020202020204" pitchFamily="34" charset="0"/>
              </a:rPr>
              <a:t>Teaching Services</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40" y="146312"/>
            <a:ext cx="486996" cy="486996"/>
          </a:xfrm>
          <a:prstGeom prst="rect">
            <a:avLst/>
          </a:prstGeom>
        </p:spPr>
      </p:pic>
      <p:graphicFrame>
        <p:nvGraphicFramePr>
          <p:cNvPr id="3" name="Table 2"/>
          <p:cNvGraphicFramePr>
            <a:graphicFrameLocks noGrp="1"/>
          </p:cNvGraphicFramePr>
          <p:nvPr>
            <p:extLst/>
          </p:nvPr>
        </p:nvGraphicFramePr>
        <p:xfrm>
          <a:off x="464198" y="1321089"/>
          <a:ext cx="8215605" cy="2810052"/>
        </p:xfrm>
        <a:graphic>
          <a:graphicData uri="http://schemas.openxmlformats.org/drawingml/2006/table">
            <a:tbl>
              <a:tblPr/>
              <a:tblGrid>
                <a:gridCol w="2115782">
                  <a:extLst>
                    <a:ext uri="{9D8B030D-6E8A-4147-A177-3AD203B41FA5}">
                      <a16:colId xmlns:a16="http://schemas.microsoft.com/office/drawing/2014/main" val="2263837970"/>
                    </a:ext>
                  </a:extLst>
                </a:gridCol>
                <a:gridCol w="516532">
                  <a:extLst>
                    <a:ext uri="{9D8B030D-6E8A-4147-A177-3AD203B41FA5}">
                      <a16:colId xmlns:a16="http://schemas.microsoft.com/office/drawing/2014/main" val="2596908064"/>
                    </a:ext>
                  </a:extLst>
                </a:gridCol>
                <a:gridCol w="780666">
                  <a:extLst>
                    <a:ext uri="{9D8B030D-6E8A-4147-A177-3AD203B41FA5}">
                      <a16:colId xmlns:a16="http://schemas.microsoft.com/office/drawing/2014/main" val="1753837813"/>
                    </a:ext>
                  </a:extLst>
                </a:gridCol>
                <a:gridCol w="533625">
                  <a:extLst>
                    <a:ext uri="{9D8B030D-6E8A-4147-A177-3AD203B41FA5}">
                      <a16:colId xmlns:a16="http://schemas.microsoft.com/office/drawing/2014/main" val="1249623663"/>
                    </a:ext>
                  </a:extLst>
                </a:gridCol>
                <a:gridCol w="533625">
                  <a:extLst>
                    <a:ext uri="{9D8B030D-6E8A-4147-A177-3AD203B41FA5}">
                      <a16:colId xmlns:a16="http://schemas.microsoft.com/office/drawing/2014/main" val="3684043723"/>
                    </a:ext>
                  </a:extLst>
                </a:gridCol>
                <a:gridCol w="533625">
                  <a:extLst>
                    <a:ext uri="{9D8B030D-6E8A-4147-A177-3AD203B41FA5}">
                      <a16:colId xmlns:a16="http://schemas.microsoft.com/office/drawing/2014/main" val="1186894814"/>
                    </a:ext>
                  </a:extLst>
                </a:gridCol>
                <a:gridCol w="533625">
                  <a:extLst>
                    <a:ext uri="{9D8B030D-6E8A-4147-A177-3AD203B41FA5}">
                      <a16:colId xmlns:a16="http://schemas.microsoft.com/office/drawing/2014/main" val="2431213691"/>
                    </a:ext>
                  </a:extLst>
                </a:gridCol>
                <a:gridCol w="533625">
                  <a:extLst>
                    <a:ext uri="{9D8B030D-6E8A-4147-A177-3AD203B41FA5}">
                      <a16:colId xmlns:a16="http://schemas.microsoft.com/office/drawing/2014/main" val="3978413290"/>
                    </a:ext>
                  </a:extLst>
                </a:gridCol>
                <a:gridCol w="533625">
                  <a:extLst>
                    <a:ext uri="{9D8B030D-6E8A-4147-A177-3AD203B41FA5}">
                      <a16:colId xmlns:a16="http://schemas.microsoft.com/office/drawing/2014/main" val="3378138373"/>
                    </a:ext>
                  </a:extLst>
                </a:gridCol>
                <a:gridCol w="533625">
                  <a:extLst>
                    <a:ext uri="{9D8B030D-6E8A-4147-A177-3AD203B41FA5}">
                      <a16:colId xmlns:a16="http://schemas.microsoft.com/office/drawing/2014/main" val="1009112576"/>
                    </a:ext>
                  </a:extLst>
                </a:gridCol>
                <a:gridCol w="533625">
                  <a:extLst>
                    <a:ext uri="{9D8B030D-6E8A-4147-A177-3AD203B41FA5}">
                      <a16:colId xmlns:a16="http://schemas.microsoft.com/office/drawing/2014/main" val="2364174777"/>
                    </a:ext>
                  </a:extLst>
                </a:gridCol>
                <a:gridCol w="533625">
                  <a:extLst>
                    <a:ext uri="{9D8B030D-6E8A-4147-A177-3AD203B41FA5}">
                      <a16:colId xmlns:a16="http://schemas.microsoft.com/office/drawing/2014/main" val="1249129520"/>
                    </a:ext>
                  </a:extLst>
                </a:gridCol>
              </a:tblGrid>
              <a:tr h="197684">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APPRENTICESHIP LEVY QUALIFICATION</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LEVEL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DURATION</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INDICATIVE GRADE</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98432705"/>
                  </a:ext>
                </a:extLst>
              </a:tr>
              <a:tr h="32839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GRADE 1</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2</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GRADE 3</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GRADE 4</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5</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GRADE 6</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7</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8</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GRADE 9</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771696"/>
                  </a:ext>
                </a:extLst>
              </a:tr>
              <a:tr h="19768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6"/>
                        </a:rPr>
                        <a:t>Animal Technologist</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421069"/>
                  </a:ext>
                </a:extLst>
              </a:tr>
              <a:tr h="197684">
                <a:tc>
                  <a:txBody>
                    <a:bodyPr/>
                    <a:lstStyle/>
                    <a:p>
                      <a:pPr algn="l" fontAlgn="b"/>
                      <a:r>
                        <a:rPr lang="en-GB" sz="1100" b="0" i="0" u="sng" strike="noStrike" dirty="0">
                          <a:solidFill>
                            <a:srgbClr val="000000"/>
                          </a:solidFill>
                          <a:effectLst/>
                          <a:latin typeface="Arial" panose="020B0604020202020204" pitchFamily="34" charset="0"/>
                          <a:cs typeface="Arial" panose="020B0604020202020204" pitchFamily="34" charset="0"/>
                          <a:hlinkClick r:id="rId7"/>
                        </a:rPr>
                        <a:t>Laboratory Technician</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311814"/>
                  </a:ext>
                </a:extLst>
              </a:tr>
              <a:tr h="197684">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8"/>
                        </a:rPr>
                        <a:t>Team Leader / Supervisor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232765"/>
                  </a:ext>
                </a:extLst>
              </a:tr>
              <a:tr h="328392">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9"/>
                        </a:rPr>
                        <a:t>Cultural heritage conservation technician</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24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849231"/>
                  </a:ext>
                </a:extLst>
              </a:tr>
              <a:tr h="197684">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0"/>
                        </a:rPr>
                        <a:t>Operations / Department Manager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30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280723"/>
                  </a:ext>
                </a:extLst>
              </a:tr>
              <a:tr h="197684">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1"/>
                        </a:rPr>
                        <a:t>Technician Scientist</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36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46039"/>
                  </a:ext>
                </a:extLst>
              </a:tr>
              <a:tr h="197684">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2"/>
                        </a:rPr>
                        <a:t>Laboratory Scientist (degree)</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043026"/>
                  </a:ext>
                </a:extLst>
              </a:tr>
              <a:tr h="197684">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3"/>
                        </a:rPr>
                        <a:t>Chartered Manager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012494"/>
                  </a:ext>
                </a:extLst>
              </a:tr>
              <a:tr h="197684">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4"/>
                        </a:rPr>
                        <a:t>Senior Leader</a:t>
                      </a:r>
                      <a:endParaRPr lang="en-GB" sz="1100" b="0" i="0" u="sng" strike="noStrike">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1652938800"/>
                  </a:ext>
                </a:extLst>
              </a:tr>
              <a:tr h="197684">
                <a:tc>
                  <a:txBody>
                    <a:bodyPr/>
                    <a:lstStyle/>
                    <a:p>
                      <a:pPr algn="l" fontAlgn="b"/>
                      <a:r>
                        <a:rPr lang="en-GB" sz="1100" b="0" i="0" u="sng" strike="noStrike">
                          <a:solidFill>
                            <a:srgbClr val="000000"/>
                          </a:solidFill>
                          <a:effectLst/>
                          <a:latin typeface="Arial" panose="020B0604020202020204" pitchFamily="34" charset="0"/>
                          <a:cs typeface="Arial" panose="020B0604020202020204" pitchFamily="34" charset="0"/>
                          <a:hlinkClick r:id="rId15"/>
                        </a:rPr>
                        <a:t>Cultural </a:t>
                      </a:r>
                      <a:r>
                        <a:rPr lang="en-GB" sz="1100" b="0" i="0" u="sng" strike="noStrike" smtClean="0">
                          <a:solidFill>
                            <a:srgbClr val="000000"/>
                          </a:solidFill>
                          <a:effectLst/>
                          <a:latin typeface="Arial" panose="020B0604020202020204" pitchFamily="34" charset="0"/>
                          <a:cs typeface="Arial" panose="020B0604020202020204" pitchFamily="34" charset="0"/>
                          <a:hlinkClick r:id="rId15"/>
                        </a:rPr>
                        <a:t>heritage </a:t>
                      </a:r>
                      <a:r>
                        <a:rPr lang="en-GB" sz="1100" b="0" i="0" u="sng" strike="noStrike" dirty="0">
                          <a:solidFill>
                            <a:srgbClr val="000000"/>
                          </a:solidFill>
                          <a:effectLst/>
                          <a:latin typeface="Arial" panose="020B0604020202020204" pitchFamily="34" charset="0"/>
                          <a:cs typeface="Arial" panose="020B0604020202020204" pitchFamily="34" charset="0"/>
                          <a:hlinkClick r:id="rId15"/>
                        </a:rPr>
                        <a:t>conservator</a:t>
                      </a:r>
                      <a:endParaRPr lang="en-GB" sz="1100" b="0" i="0" u="sng" strike="noStrike" dirty="0">
                        <a:solidFill>
                          <a:srgbClr val="000000"/>
                        </a:solidFill>
                        <a:effectLst/>
                        <a:latin typeface="Arial" panose="020B0604020202020204" pitchFamily="34" charset="0"/>
                        <a:cs typeface="Arial" panose="020B0604020202020204" pitchFamily="34" charset="0"/>
                      </a:endParaRP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 Months</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A161"/>
                    </a:solidFill>
                  </a:tcPr>
                </a:tc>
                <a:extLst>
                  <a:ext uri="{0D108BD9-81ED-4DB2-BD59-A6C34878D82A}">
                    <a16:rowId xmlns:a16="http://schemas.microsoft.com/office/drawing/2014/main" val="3238826672"/>
                  </a:ext>
                </a:extLst>
              </a:tr>
            </a:tbl>
          </a:graphicData>
        </a:graphic>
      </p:graphicFrame>
      <p:sp>
        <p:nvSpPr>
          <p:cNvPr id="7" name="TextBox 6"/>
          <p:cNvSpPr txBox="1"/>
          <p:nvPr/>
        </p:nvSpPr>
        <p:spPr>
          <a:xfrm>
            <a:off x="2348697" y="624295"/>
            <a:ext cx="5056755"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qualification title to find out more information</a:t>
            </a:r>
          </a:p>
        </p:txBody>
      </p:sp>
      <p:sp>
        <p:nvSpPr>
          <p:cNvPr id="9" name="TextBox 8"/>
          <p:cNvSpPr txBox="1"/>
          <p:nvPr/>
        </p:nvSpPr>
        <p:spPr>
          <a:xfrm>
            <a:off x="305075" y="212243"/>
            <a:ext cx="9144000"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Qualifications that can be funded by the Apprenticeship Levy </a:t>
            </a:r>
          </a:p>
        </p:txBody>
      </p:sp>
      <p:sp>
        <p:nvSpPr>
          <p:cNvPr id="10" name="TextBox 9"/>
          <p:cNvSpPr txBox="1"/>
          <p:nvPr/>
        </p:nvSpPr>
        <p:spPr>
          <a:xfrm>
            <a:off x="2496994" y="4269993"/>
            <a:ext cx="5231216"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All Apprenticeships are delivered by external providers, for more information about the Apprenticeship Levy click </a:t>
            </a:r>
            <a:r>
              <a:rPr lang="en-GB" sz="1200" b="1" dirty="0">
                <a:latin typeface="Arial" panose="020B0604020202020204" pitchFamily="34" charset="0"/>
                <a:cs typeface="Arial" panose="020B0604020202020204" pitchFamily="34" charset="0"/>
                <a:hlinkClick r:id="rId16"/>
              </a:rPr>
              <a:t>here</a:t>
            </a:r>
            <a:r>
              <a:rPr lang="en-GB" sz="1200" b="1" dirty="0">
                <a:latin typeface="Arial" panose="020B0604020202020204" pitchFamily="34" charset="0"/>
                <a:cs typeface="Arial" panose="020B0604020202020204" pitchFamily="34" charset="0"/>
              </a:rPr>
              <a:t>.</a:t>
            </a:r>
          </a:p>
          <a:p>
            <a:pPr algn="ctr"/>
            <a:endParaRPr lang="en-GB"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89076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372971" y="1020760"/>
            <a:ext cx="4752701" cy="827484"/>
          </a:xfrm>
        </p:spPr>
        <p:txBody>
          <a:bodyPr/>
          <a:lstStyle/>
          <a:p>
            <a:r>
              <a:rPr lang="en-US" altLang="en-US" dirty="0" smtClean="0"/>
              <a:t>Case studies </a:t>
            </a:r>
            <a:r>
              <a:rPr lang="en-US" altLang="en-US" b="0" dirty="0" smtClean="0"/>
              <a:t>– </a:t>
            </a:r>
            <a:r>
              <a:rPr lang="en-GB" b="0" dirty="0" smtClean="0"/>
              <a:t>members </a:t>
            </a:r>
            <a:r>
              <a:rPr lang="en-GB" b="0" dirty="0"/>
              <a:t>of staff </a:t>
            </a:r>
            <a:r>
              <a:rPr lang="en-GB" b="0" dirty="0" smtClean="0"/>
              <a:t>who have followed a  </a:t>
            </a:r>
            <a:r>
              <a:rPr lang="en-GB" b="0" dirty="0"/>
              <a:t>career pathway </a:t>
            </a:r>
            <a:r>
              <a:rPr lang="en-GB" b="0" dirty="0" smtClean="0"/>
              <a:t>at Durham University</a:t>
            </a:r>
            <a:endParaRPr lang="en-US" altLang="en-US" b="0" dirty="0" smtClean="0"/>
          </a:p>
        </p:txBody>
      </p:sp>
    </p:spTree>
    <p:extLst>
      <p:ext uri="{BB962C8B-B14F-4D97-AF65-F5344CB8AC3E}">
        <p14:creationId xmlns:p14="http://schemas.microsoft.com/office/powerpoint/2010/main" val="3076569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Introduction</a:t>
            </a:r>
            <a:endParaRPr lang="en-GB" dirty="0"/>
          </a:p>
        </p:txBody>
      </p:sp>
      <p:sp>
        <p:nvSpPr>
          <p:cNvPr id="5" name="Content Placeholder 4"/>
          <p:cNvSpPr>
            <a:spLocks noGrp="1"/>
          </p:cNvSpPr>
          <p:nvPr>
            <p:ph sz="quarter" idx="11"/>
          </p:nvPr>
        </p:nvSpPr>
        <p:spPr>
          <a:xfrm>
            <a:off x="433821" y="727758"/>
            <a:ext cx="8478982" cy="3231885"/>
          </a:xfrm>
        </p:spPr>
        <p:txBody>
          <a:bodyPr/>
          <a:lstStyle/>
          <a:p>
            <a:pPr marL="257175" indent="-257175">
              <a:buFont typeface="Arial" panose="020B0604020202020204" pitchFamily="34" charset="0"/>
              <a:buChar char="•"/>
            </a:pPr>
            <a:r>
              <a:rPr lang="en-GB" dirty="0" smtClean="0"/>
              <a:t>  This presentation will </a:t>
            </a:r>
          </a:p>
          <a:p>
            <a:pPr marL="833161" lvl="2" indent="-257175">
              <a:buFont typeface="Arial" panose="020B0604020202020204" pitchFamily="34" charset="0"/>
              <a:buChar char="•"/>
            </a:pPr>
            <a:r>
              <a:rPr lang="en-GB" dirty="0" smtClean="0"/>
              <a:t>illustrate how career </a:t>
            </a:r>
            <a:r>
              <a:rPr lang="en-GB" dirty="0"/>
              <a:t>pathways </a:t>
            </a:r>
            <a:r>
              <a:rPr lang="en-GB" dirty="0" smtClean="0"/>
              <a:t>have been implemented at Durham University</a:t>
            </a:r>
          </a:p>
          <a:p>
            <a:pPr marL="833161" lvl="2" indent="-257175">
              <a:buFont typeface="Arial" panose="020B0604020202020204" pitchFamily="34" charset="0"/>
              <a:buChar char="•"/>
            </a:pPr>
            <a:r>
              <a:rPr lang="en-GB" dirty="0" smtClean="0"/>
              <a:t>explain collaboration with representatives </a:t>
            </a:r>
            <a:r>
              <a:rPr lang="en-GB" dirty="0"/>
              <a:t>from each Job Family and </a:t>
            </a:r>
            <a:r>
              <a:rPr lang="en-GB" dirty="0" smtClean="0"/>
              <a:t>the </a:t>
            </a:r>
            <a:r>
              <a:rPr lang="en-GB" dirty="0"/>
              <a:t>Accommodation and Commercial Services </a:t>
            </a:r>
            <a:r>
              <a:rPr lang="en-GB" dirty="0" smtClean="0"/>
              <a:t>Department</a:t>
            </a:r>
          </a:p>
          <a:p>
            <a:pPr marL="833161" lvl="2" indent="-257175">
              <a:buFont typeface="Arial" panose="020B0604020202020204" pitchFamily="34" charset="0"/>
              <a:buChar char="•"/>
            </a:pPr>
            <a:r>
              <a:rPr lang="en-GB" dirty="0" smtClean="0"/>
              <a:t>illustrate how career </a:t>
            </a:r>
            <a:r>
              <a:rPr lang="en-GB" dirty="0"/>
              <a:t>p</a:t>
            </a:r>
            <a:r>
              <a:rPr lang="en-GB" dirty="0" smtClean="0"/>
              <a:t>athways </a:t>
            </a:r>
          </a:p>
          <a:p>
            <a:pPr marL="1457325" lvl="3" indent="-257175"/>
            <a:r>
              <a:rPr lang="en-GB" dirty="0" smtClean="0"/>
              <a:t>provide a way </a:t>
            </a:r>
            <a:r>
              <a:rPr lang="en-GB" dirty="0"/>
              <a:t>to </a:t>
            </a:r>
            <a:r>
              <a:rPr lang="en-GB" dirty="0" smtClean="0"/>
              <a:t>identify other job roles / skills &amp; </a:t>
            </a:r>
            <a:r>
              <a:rPr lang="en-GB" dirty="0"/>
              <a:t>knowledge </a:t>
            </a:r>
            <a:r>
              <a:rPr lang="en-GB" dirty="0" smtClean="0"/>
              <a:t>required for progression</a:t>
            </a:r>
          </a:p>
          <a:p>
            <a:pPr marL="1457325" lvl="3" indent="-257175"/>
            <a:r>
              <a:rPr lang="en-GB" dirty="0"/>
              <a:t>i</a:t>
            </a:r>
            <a:r>
              <a:rPr lang="en-GB" dirty="0" smtClean="0"/>
              <a:t>dentify relevant internal development opportunities &amp; external qualifications</a:t>
            </a:r>
          </a:p>
          <a:p>
            <a:pPr marL="833161" lvl="2" indent="-257175">
              <a:buFont typeface="Arial" panose="020B0604020202020204" pitchFamily="34" charset="0"/>
              <a:buChar char="•"/>
            </a:pPr>
            <a:r>
              <a:rPr lang="en-GB" dirty="0" smtClean="0"/>
              <a:t>show </a:t>
            </a:r>
            <a:r>
              <a:rPr lang="en-GB" dirty="0"/>
              <a:t>qualitative evidence of </a:t>
            </a:r>
            <a:r>
              <a:rPr lang="en-GB" dirty="0" smtClean="0"/>
              <a:t>impact that demonstrates return </a:t>
            </a:r>
            <a:r>
              <a:rPr lang="en-GB" dirty="0"/>
              <a:t>on </a:t>
            </a:r>
            <a:r>
              <a:rPr lang="en-GB" dirty="0" smtClean="0"/>
              <a:t>investment/expectation</a:t>
            </a:r>
          </a:p>
          <a:p>
            <a:pPr marL="833161" lvl="2" indent="-257175">
              <a:buFont typeface="Arial" panose="020B0604020202020204" pitchFamily="34" charset="0"/>
              <a:buChar char="•"/>
            </a:pPr>
            <a:r>
              <a:rPr lang="en-GB" dirty="0" smtClean="0"/>
              <a:t>demonstrate </a:t>
            </a:r>
            <a:r>
              <a:rPr lang="en-GB" dirty="0" smtClean="0"/>
              <a:t>a framework that can be adopted by other </a:t>
            </a:r>
            <a:r>
              <a:rPr lang="en-GB" dirty="0"/>
              <a:t>organisations</a:t>
            </a:r>
            <a:r>
              <a:rPr lang="en-GB" dirty="0" smtClean="0"/>
              <a:t>.</a:t>
            </a:r>
          </a:p>
          <a:p>
            <a:pPr lvl="1" indent="0">
              <a:buNone/>
            </a:pPr>
            <a:endParaRPr lang="en-GB" dirty="0" smtClean="0"/>
          </a:p>
          <a:p>
            <a:pPr marL="630893" lvl="1" indent="-342900">
              <a:buFont typeface="Arial" panose="020B0604020202020204" pitchFamily="34" charset="0"/>
              <a:buChar char="•"/>
            </a:pPr>
            <a:endParaRPr lang="en-GB" b="1"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smtClean="0"/>
          </a:p>
          <a:p>
            <a:endParaRPr lang="en-GB" dirty="0"/>
          </a:p>
        </p:txBody>
      </p:sp>
    </p:spTree>
    <p:custDataLst>
      <p:tags r:id="rId1"/>
    </p:custDataLst>
    <p:extLst>
      <p:ext uri="{BB962C8B-B14F-4D97-AF65-F5344CB8AC3E}">
        <p14:creationId xmlns:p14="http://schemas.microsoft.com/office/powerpoint/2010/main" val="2677450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2865" y="666656"/>
            <a:ext cx="6266577" cy="4955203"/>
          </a:xfrm>
          <a:prstGeom prst="rect">
            <a:avLst/>
          </a:prstGeom>
        </p:spPr>
        <p:txBody>
          <a:bodyPr wrap="square">
            <a:spAutoFit/>
          </a:bodyPr>
          <a:lstStyle/>
          <a:p>
            <a:pPr algn="just">
              <a:spcAft>
                <a:spcPts val="1200"/>
              </a:spcAft>
            </a:pPr>
            <a:r>
              <a:rPr lang="en-GB" b="1" dirty="0">
                <a:latin typeface="Arial" panose="020B0604020202020204" pitchFamily="34" charset="0"/>
                <a:ea typeface="Times New Roman" panose="02020603050405020304" pitchFamily="18" charset="0"/>
              </a:rPr>
              <a:t>Rebecca Topping, Senior Departmental Officer in the Business </a:t>
            </a:r>
            <a:r>
              <a:rPr lang="en-GB" b="1" dirty="0" smtClean="0">
                <a:latin typeface="Arial" panose="020B0604020202020204" pitchFamily="34" charset="0"/>
                <a:ea typeface="Times New Roman" panose="02020603050405020304" pitchFamily="18" charset="0"/>
              </a:rPr>
              <a:t>School and a member of the BPPS family</a:t>
            </a:r>
            <a:r>
              <a:rPr lang="en-GB" dirty="0" smtClean="0">
                <a:latin typeface="Arial" panose="020B0604020202020204" pitchFamily="34" charset="0"/>
                <a:ea typeface="Times New Roman" panose="02020603050405020304" pitchFamily="18" charset="0"/>
              </a:rPr>
              <a:t> </a:t>
            </a:r>
            <a:r>
              <a:rPr lang="en-GB" i="1" dirty="0">
                <a:latin typeface="Arial" panose="020B0604020202020204" pitchFamily="34" charset="0"/>
                <a:ea typeface="Times New Roman" panose="02020603050405020304" pitchFamily="18" charset="0"/>
              </a:rPr>
              <a:t>“Durham </a:t>
            </a:r>
            <a:r>
              <a:rPr lang="en-GB" i="1" dirty="0" smtClean="0">
                <a:latin typeface="Arial" panose="020B0604020202020204" pitchFamily="34" charset="0"/>
                <a:ea typeface="Times New Roman" panose="02020603050405020304" pitchFamily="18" charset="0"/>
              </a:rPr>
              <a:t>University </a:t>
            </a:r>
            <a:r>
              <a:rPr lang="en-GB" i="1" dirty="0">
                <a:latin typeface="Arial" panose="020B0604020202020204" pitchFamily="34" charset="0"/>
                <a:ea typeface="Times New Roman" panose="02020603050405020304" pitchFamily="18" charset="0"/>
              </a:rPr>
              <a:t>has fully supported me throughout my career, offering a platform to build skills and knowledge in a business environment.  Working in such as supportive organisation has helped me progress and support others to do the same.”</a:t>
            </a:r>
            <a:endParaRPr lang="en-GB" dirty="0">
              <a:latin typeface="Times New Roman" panose="02020603050405020304" pitchFamily="18" charset="0"/>
              <a:ea typeface="Times New Roman" panose="02020603050405020304" pitchFamily="18" charset="0"/>
            </a:endParaRPr>
          </a:p>
          <a:p>
            <a:endParaRPr lang="en-GB" b="1" dirty="0" smtClean="0">
              <a:solidFill>
                <a:srgbClr val="000000"/>
              </a:solidFill>
              <a:latin typeface="Arial" panose="020B0604020202020204" pitchFamily="34" charset="0"/>
              <a:ea typeface="Times New Roman" panose="02020603050405020304" pitchFamily="18" charset="0"/>
            </a:endParaRPr>
          </a:p>
          <a:p>
            <a:r>
              <a:rPr lang="en-GB" b="1" dirty="0" smtClean="0">
                <a:solidFill>
                  <a:srgbClr val="000000"/>
                </a:solidFill>
                <a:latin typeface="Arial" panose="020B0604020202020204" pitchFamily="34" charset="0"/>
                <a:ea typeface="Times New Roman" panose="02020603050405020304" pitchFamily="18" charset="0"/>
              </a:rPr>
              <a:t>Richard </a:t>
            </a:r>
            <a:r>
              <a:rPr lang="en-GB" b="1" dirty="0">
                <a:solidFill>
                  <a:srgbClr val="000000"/>
                </a:solidFill>
                <a:latin typeface="Arial" panose="020B0604020202020204" pitchFamily="34" charset="0"/>
                <a:ea typeface="Times New Roman" panose="02020603050405020304" pitchFamily="18" charset="0"/>
              </a:rPr>
              <a:t>Metcalfe, Community Executive Chef </a:t>
            </a:r>
            <a:r>
              <a:rPr lang="en-GB" b="1" dirty="0" smtClean="0">
                <a:solidFill>
                  <a:srgbClr val="000000"/>
                </a:solidFill>
                <a:latin typeface="Arial" panose="020B0604020202020204" pitchFamily="34" charset="0"/>
                <a:ea typeface="Times New Roman" panose="02020603050405020304" pitchFamily="18" charset="0"/>
              </a:rPr>
              <a:t>and a member of the CPES family </a:t>
            </a:r>
            <a:r>
              <a:rPr lang="en-GB" i="1" dirty="0" smtClean="0">
                <a:solidFill>
                  <a:srgbClr val="000000"/>
                </a:solidFill>
                <a:latin typeface="Arial" panose="020B0604020202020204" pitchFamily="34" charset="0"/>
                <a:ea typeface="Times New Roman" panose="02020603050405020304" pitchFamily="18" charset="0"/>
              </a:rPr>
              <a:t>“The </a:t>
            </a:r>
            <a:r>
              <a:rPr lang="en-GB" i="1" dirty="0">
                <a:solidFill>
                  <a:srgbClr val="000000"/>
                </a:solidFill>
                <a:latin typeface="Arial" panose="020B0604020202020204" pitchFamily="34" charset="0"/>
                <a:ea typeface="Times New Roman" panose="02020603050405020304" pitchFamily="18" charset="0"/>
              </a:rPr>
              <a:t>support and development opportunities I have received from the university has been incredible, I’m very proud of not only what I have personally achieved but the contribution I have been able to make to the catering department, and the University as a whole.” </a:t>
            </a:r>
            <a:endParaRPr lang="en-GB" dirty="0">
              <a:latin typeface="Times New Roman" panose="02020603050405020304" pitchFamily="18" charset="0"/>
              <a:ea typeface="Times New Roman" panose="02020603050405020304" pitchFamily="18" charset="0"/>
            </a:endParaRPr>
          </a:p>
          <a:p>
            <a:endParaRPr lang="en-GB"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GB"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252414" y="666656"/>
            <a:ext cx="1381728" cy="19399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7" y="1065401"/>
            <a:ext cx="1088339" cy="102572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9" y="3247241"/>
            <a:ext cx="1021622" cy="1021622"/>
          </a:xfrm>
          <a:prstGeom prst="rect">
            <a:avLst/>
          </a:prstGeom>
        </p:spPr>
      </p:pic>
      <p:pic>
        <p:nvPicPr>
          <p:cNvPr id="7" name="Picture 6"/>
          <p:cNvPicPr>
            <a:picLocks noChangeAspect="1"/>
          </p:cNvPicPr>
          <p:nvPr/>
        </p:nvPicPr>
        <p:blipFill>
          <a:blip r:embed="rId5"/>
          <a:stretch>
            <a:fillRect/>
          </a:stretch>
        </p:blipFill>
        <p:spPr>
          <a:xfrm>
            <a:off x="1252414" y="2945946"/>
            <a:ext cx="1431542" cy="1829549"/>
          </a:xfrm>
          <a:prstGeom prst="rect">
            <a:avLst/>
          </a:prstGeom>
        </p:spPr>
      </p:pic>
      <p:sp>
        <p:nvSpPr>
          <p:cNvPr id="11" name="Title 1"/>
          <p:cNvSpPr>
            <a:spLocks noGrp="1"/>
          </p:cNvSpPr>
          <p:nvPr>
            <p:ph type="title"/>
          </p:nvPr>
        </p:nvSpPr>
        <p:spPr>
          <a:xfrm>
            <a:off x="73189" y="0"/>
            <a:ext cx="8944976" cy="726069"/>
          </a:xfrm>
        </p:spPr>
        <p:txBody>
          <a:bodyPr>
            <a:normAutofit/>
          </a:bodyPr>
          <a:lstStyle/>
          <a:p>
            <a:pPr algn="l"/>
            <a:r>
              <a:rPr lang="en-GB" sz="2400" b="1" dirty="0">
                <a:solidFill>
                  <a:srgbClr val="54145A"/>
                </a:solidFill>
                <a:latin typeface="Arial"/>
                <a:cs typeface="Arial"/>
              </a:rPr>
              <a:t>Job Family </a:t>
            </a:r>
            <a:r>
              <a:rPr lang="en-GB" sz="2400" b="1" dirty="0" smtClean="0">
                <a:solidFill>
                  <a:srgbClr val="54145A"/>
                </a:solidFill>
                <a:latin typeface="Arial"/>
                <a:cs typeface="Arial"/>
              </a:rPr>
              <a:t>career pathway development case </a:t>
            </a:r>
            <a:r>
              <a:rPr lang="en-GB" sz="2400" b="1" dirty="0">
                <a:solidFill>
                  <a:srgbClr val="54145A"/>
                </a:solidFill>
                <a:latin typeface="Arial"/>
                <a:cs typeface="Arial"/>
              </a:rPr>
              <a:t>studies</a:t>
            </a:r>
          </a:p>
        </p:txBody>
      </p:sp>
    </p:spTree>
    <p:extLst>
      <p:ext uri="{BB962C8B-B14F-4D97-AF65-F5344CB8AC3E}">
        <p14:creationId xmlns:p14="http://schemas.microsoft.com/office/powerpoint/2010/main" val="1074481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3443" y="572319"/>
            <a:ext cx="5905849" cy="1754326"/>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Jack </a:t>
            </a:r>
            <a:r>
              <a:rPr lang="en-GB" b="1" dirty="0">
                <a:latin typeface="Arial" panose="020B0604020202020204" pitchFamily="34" charset="0"/>
                <a:cs typeface="Arial" panose="020B0604020202020204" pitchFamily="34" charset="0"/>
              </a:rPr>
              <a:t>Ross, Desktop Asset </a:t>
            </a:r>
            <a:r>
              <a:rPr lang="en-GB" b="1" dirty="0" smtClean="0">
                <a:latin typeface="Arial" panose="020B0604020202020204" pitchFamily="34" charset="0"/>
                <a:cs typeface="Arial" panose="020B0604020202020204" pitchFamily="34" charset="0"/>
              </a:rPr>
              <a:t>Analyst a member of the EIIS family.  </a:t>
            </a:r>
            <a:r>
              <a:rPr lang="en-GB" i="1" dirty="0">
                <a:latin typeface="Arial" panose="020B0604020202020204" pitchFamily="34" charset="0"/>
                <a:cs typeface="Arial" panose="020B0604020202020204" pitchFamily="34" charset="0"/>
              </a:rPr>
              <a:t>“I’ve found there has been a lot of opportunity for me to progress and I’ve been given access to technical training opportunities including technical certification. I can see the next steps in my career within CIS as a Technical Specialist</a:t>
            </a:r>
            <a:r>
              <a:rPr lang="en-GB" i="1" dirty="0" smtClean="0">
                <a:latin typeface="Arial" panose="020B0604020202020204" pitchFamily="34" charset="0"/>
                <a:cs typeface="Arial" panose="020B0604020202020204" pitchFamily="34" charset="0"/>
              </a:rPr>
              <a:t>.”</a:t>
            </a:r>
            <a:endParaRPr lang="en-GB"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620373" y="572319"/>
            <a:ext cx="1360588" cy="181010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2" y="915540"/>
            <a:ext cx="1276350" cy="127635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435815" y="2769275"/>
            <a:ext cx="1729703" cy="19113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14" y="3086775"/>
            <a:ext cx="1276350" cy="1276350"/>
          </a:xfrm>
          <a:prstGeom prst="rect">
            <a:avLst/>
          </a:prstGeom>
        </p:spPr>
      </p:pic>
      <p:sp>
        <p:nvSpPr>
          <p:cNvPr id="2" name="Rectangle 1"/>
          <p:cNvSpPr/>
          <p:nvPr/>
        </p:nvSpPr>
        <p:spPr>
          <a:xfrm>
            <a:off x="3221372" y="2357668"/>
            <a:ext cx="5709992" cy="2554545"/>
          </a:xfrm>
          <a:prstGeom prst="rect">
            <a:avLst/>
          </a:prstGeom>
        </p:spPr>
        <p:txBody>
          <a:bodyPr wrap="square">
            <a:spAutoFit/>
          </a:bodyPr>
          <a:lstStyle/>
          <a:p>
            <a:pPr lvl="0" defTabSz="914400" eaLnBrk="0" fontAlgn="base" hangingPunct="0">
              <a:spcBef>
                <a:spcPct val="0"/>
              </a:spcBef>
              <a:spcAft>
                <a:spcPct val="0"/>
              </a:spcAft>
            </a:pPr>
            <a:r>
              <a:rPr lang="en-GB" altLang="en-US" sz="1600" b="1" dirty="0">
                <a:latin typeface="Arial" panose="020B0604020202020204" pitchFamily="34" charset="0"/>
                <a:ea typeface="Calibri" panose="020F0502020204030204" pitchFamily="34" charset="0"/>
                <a:cs typeface="Arial" panose="020B0604020202020204" pitchFamily="34" charset="0"/>
              </a:rPr>
              <a:t>Kerry Strong, Teaching Laboratory Technician in the Department Of </a:t>
            </a:r>
            <a:r>
              <a:rPr lang="en-GB" altLang="en-US" sz="1600" b="1" dirty="0" smtClean="0">
                <a:latin typeface="Arial" panose="020B0604020202020204" pitchFamily="34" charset="0"/>
                <a:ea typeface="Calibri" panose="020F0502020204030204" pitchFamily="34" charset="0"/>
                <a:cs typeface="Arial" panose="020B0604020202020204" pitchFamily="34" charset="0"/>
              </a:rPr>
              <a:t>Chemistry a member of the TRTS family.</a:t>
            </a:r>
            <a:endParaRPr lang="en-GB" altLang="en-US" sz="1600" dirty="0"/>
          </a:p>
          <a:p>
            <a:pPr lvl="0" defTabSz="914400" eaLnBrk="0" fontAlgn="base" hangingPunct="0">
              <a:spcBef>
                <a:spcPct val="0"/>
              </a:spcBef>
              <a:spcAft>
                <a:spcPct val="0"/>
              </a:spcAft>
            </a:pPr>
            <a:r>
              <a:rPr lang="en-GB" altLang="en-US" sz="1600" i="1" dirty="0">
                <a:latin typeface="Calibri" panose="020F0502020204030204" pitchFamily="34" charset="0"/>
                <a:ea typeface="Calibri" panose="020F0502020204030204" pitchFamily="34" charset="0"/>
                <a:cs typeface="Arial" panose="020B0604020202020204" pitchFamily="34" charset="0"/>
              </a:rPr>
              <a:t>“</a:t>
            </a:r>
            <a:r>
              <a:rPr lang="en-GB" altLang="en-US" sz="1600" i="1" dirty="0">
                <a:latin typeface="Arial" panose="020B0604020202020204" pitchFamily="34" charset="0"/>
                <a:ea typeface="Calibri" panose="020F0502020204030204" pitchFamily="34" charset="0"/>
                <a:cs typeface="Arial" panose="020B0604020202020204" pitchFamily="34" charset="0"/>
              </a:rPr>
              <a:t>The Apprenticeship Levy has given me the opportunity to continue my education whilst continuing to gain experience within the department. This in turn will hopefully stand me in good stead for the future in terms of progression. The Apprenticeship will also help me to improve on skills outside of my usual day to day work. Without the Apprenticeship Levy I probably would have chosen not to continue my education due to the cost of further education.</a:t>
            </a:r>
            <a:r>
              <a:rPr lang="en-GB" altLang="en-US" sz="1600" i="1" dirty="0">
                <a:latin typeface="Calibri" panose="020F0502020204030204" pitchFamily="34" charset="0"/>
                <a:ea typeface="Calibri" panose="020F0502020204030204" pitchFamily="34" charset="0"/>
                <a:cs typeface="Arial" panose="020B0604020202020204" pitchFamily="34" charset="0"/>
              </a:rPr>
              <a:t>”</a:t>
            </a:r>
            <a:endParaRPr lang="en-GB" altLang="en-US" sz="2400" dirty="0">
              <a:latin typeface="Arial" panose="020B0604020202020204" pitchFamily="34" charset="0"/>
            </a:endParaRPr>
          </a:p>
        </p:txBody>
      </p:sp>
      <p:sp>
        <p:nvSpPr>
          <p:cNvPr id="13" name="Title 1"/>
          <p:cNvSpPr>
            <a:spLocks noGrp="1"/>
          </p:cNvSpPr>
          <p:nvPr>
            <p:ph type="title"/>
          </p:nvPr>
        </p:nvSpPr>
        <p:spPr>
          <a:xfrm>
            <a:off x="73189" y="0"/>
            <a:ext cx="8944976" cy="726069"/>
          </a:xfrm>
        </p:spPr>
        <p:txBody>
          <a:bodyPr>
            <a:normAutofit/>
          </a:bodyPr>
          <a:lstStyle/>
          <a:p>
            <a:pPr algn="l"/>
            <a:r>
              <a:rPr lang="en-GB" sz="2400" b="1" dirty="0">
                <a:solidFill>
                  <a:srgbClr val="54145A"/>
                </a:solidFill>
                <a:latin typeface="Arial"/>
                <a:cs typeface="Arial"/>
              </a:rPr>
              <a:t>Job Family </a:t>
            </a:r>
            <a:r>
              <a:rPr lang="en-GB" sz="2400" b="1" dirty="0" smtClean="0">
                <a:solidFill>
                  <a:srgbClr val="54145A"/>
                </a:solidFill>
                <a:latin typeface="Arial"/>
                <a:cs typeface="Arial"/>
              </a:rPr>
              <a:t>career pathway development case studies;</a:t>
            </a:r>
            <a:endParaRPr lang="en-GB" sz="2400" b="1" dirty="0">
              <a:solidFill>
                <a:srgbClr val="54145A"/>
              </a:solidFill>
              <a:latin typeface="Arial"/>
              <a:cs typeface="Arial"/>
            </a:endParaRPr>
          </a:p>
        </p:txBody>
      </p:sp>
    </p:spTree>
    <p:extLst>
      <p:ext uri="{BB962C8B-B14F-4D97-AF65-F5344CB8AC3E}">
        <p14:creationId xmlns:p14="http://schemas.microsoft.com/office/powerpoint/2010/main" val="205502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553" y="153659"/>
            <a:ext cx="7902388" cy="857250"/>
          </a:xfrm>
        </p:spPr>
        <p:txBody>
          <a:bodyPr/>
          <a:lstStyle/>
          <a:p>
            <a:r>
              <a:rPr lang="en-GB" dirty="0" smtClean="0"/>
              <a:t>Next steps – Development of career pathways</a:t>
            </a:r>
            <a:endParaRPr lang="en-GB" dirty="0"/>
          </a:p>
        </p:txBody>
      </p:sp>
      <p:sp>
        <p:nvSpPr>
          <p:cNvPr id="5" name="Content Placeholder 4"/>
          <p:cNvSpPr>
            <a:spLocks noGrp="1"/>
          </p:cNvSpPr>
          <p:nvPr>
            <p:ph sz="quarter" idx="11"/>
          </p:nvPr>
        </p:nvSpPr>
        <p:spPr>
          <a:xfrm>
            <a:off x="359987" y="586142"/>
            <a:ext cx="7733882" cy="3231885"/>
          </a:xfrm>
        </p:spPr>
        <p:txBody>
          <a:bodyPr/>
          <a:lstStyle/>
          <a:p>
            <a:pPr marL="342900" indent="-342900">
              <a:buFont typeface="Arial" panose="020B0604020202020204" pitchFamily="34" charset="0"/>
              <a:buChar char="•"/>
            </a:pPr>
            <a:r>
              <a:rPr lang="en-GB" b="1" dirty="0" smtClean="0"/>
              <a:t>Career grades</a:t>
            </a:r>
          </a:p>
          <a:p>
            <a:pPr marL="630893" lvl="1" indent="-342900">
              <a:buFont typeface="Arial" panose="020B0604020202020204" pitchFamily="34" charset="0"/>
              <a:buChar char="•"/>
            </a:pPr>
            <a:r>
              <a:rPr lang="en-GB" dirty="0" smtClean="0"/>
              <a:t>Discussions with Departments to introduce career grades to enable progression </a:t>
            </a:r>
            <a:r>
              <a:rPr lang="en-GB" dirty="0"/>
              <a:t>within </a:t>
            </a:r>
            <a:r>
              <a:rPr lang="en-GB" dirty="0" smtClean="0"/>
              <a:t>the grading structure</a:t>
            </a:r>
          </a:p>
          <a:p>
            <a:pPr marL="342900" indent="-342900">
              <a:buFont typeface="Arial" panose="020B0604020202020204" pitchFamily="34" charset="0"/>
              <a:buChar char="•"/>
            </a:pPr>
            <a:r>
              <a:rPr lang="en-GB" b="1" dirty="0" smtClean="0"/>
              <a:t>Succession planning</a:t>
            </a:r>
          </a:p>
          <a:p>
            <a:pPr marL="630893" lvl="1" indent="-342900">
              <a:buFont typeface="Arial" panose="020B0604020202020204" pitchFamily="34" charset="0"/>
              <a:buChar char="•"/>
            </a:pPr>
            <a:r>
              <a:rPr lang="en-GB" dirty="0" smtClean="0"/>
              <a:t>Recruitment of an Apprentice Electrician post by Accommodation and Commercial Services to assist with recruitment in a hard to retain area. Strategic aim is to recruit to retain by encouraging further progression on completion of training </a:t>
            </a:r>
          </a:p>
          <a:p>
            <a:pPr marL="342900" indent="-342900">
              <a:buFont typeface="Arial" panose="020B0604020202020204" pitchFamily="34" charset="0"/>
              <a:buChar char="•"/>
            </a:pPr>
            <a:r>
              <a:rPr lang="en-GB" b="1" dirty="0" smtClean="0"/>
              <a:t>Maximise the use of the Apprenticeship Levy</a:t>
            </a:r>
          </a:p>
          <a:p>
            <a:pPr marL="630893" lvl="1" indent="-342900">
              <a:buFont typeface="Arial" panose="020B0604020202020204" pitchFamily="34" charset="0"/>
              <a:buChar char="•"/>
            </a:pPr>
            <a:r>
              <a:rPr lang="en-GB" dirty="0" smtClean="0"/>
              <a:t>Further organisational promotion of the use of the </a:t>
            </a:r>
            <a:r>
              <a:rPr lang="en-GB" dirty="0" smtClean="0"/>
              <a:t>Levy                       </a:t>
            </a:r>
            <a:r>
              <a:rPr lang="en-GB" dirty="0" smtClean="0"/>
              <a:t>to gain qualifications</a:t>
            </a:r>
          </a:p>
          <a:p>
            <a:pPr marL="630893" lvl="1" indent="-342900">
              <a:buFont typeface="Arial" panose="020B0604020202020204" pitchFamily="34" charset="0"/>
              <a:buChar char="•"/>
            </a:pPr>
            <a:r>
              <a:rPr lang="en-GB" dirty="0" smtClean="0"/>
              <a:t>Investigation into the introduction of a Graduate scheme </a:t>
            </a:r>
            <a:r>
              <a:rPr lang="en-GB" dirty="0" smtClean="0"/>
              <a:t>                     which </a:t>
            </a:r>
            <a:r>
              <a:rPr lang="en-GB" dirty="0" smtClean="0"/>
              <a:t>will utilise the Levy in development</a:t>
            </a:r>
          </a:p>
          <a:p>
            <a:pPr lvl="1" indent="0">
              <a:buNone/>
            </a:pPr>
            <a:endParaRPr lang="en-GB" dirty="0" smtClean="0"/>
          </a:p>
          <a:p>
            <a:pPr marL="630893" lvl="1" indent="-342900">
              <a:buFont typeface="Arial" panose="020B0604020202020204" pitchFamily="34" charset="0"/>
              <a:buChar char="•"/>
            </a:pPr>
            <a:endParaRPr lang="en-GB" b="1"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smtClean="0"/>
          </a:p>
          <a:p>
            <a:endParaRPr lang="en-GB" dirty="0"/>
          </a:p>
        </p:txBody>
      </p:sp>
      <p:grpSp>
        <p:nvGrpSpPr>
          <p:cNvPr id="6" name="Group 5"/>
          <p:cNvGrpSpPr>
            <a:grpSpLocks noChangeAspect="1"/>
          </p:cNvGrpSpPr>
          <p:nvPr/>
        </p:nvGrpSpPr>
        <p:grpSpPr bwMode="auto">
          <a:xfrm>
            <a:off x="7043738" y="3043238"/>
            <a:ext cx="2100262" cy="2100262"/>
            <a:chOff x="4437" y="1917"/>
            <a:chExt cx="1323" cy="1323"/>
          </a:xfrm>
        </p:grpSpPr>
        <p:sp>
          <p:nvSpPr>
            <p:cNvPr id="7" name="AutoShape 7"/>
            <p:cNvSpPr>
              <a:spLocks noChangeAspect="1" noChangeArrowheads="1" noTextEdit="1"/>
            </p:cNvSpPr>
            <p:nvPr/>
          </p:nvSpPr>
          <p:spPr bwMode="auto">
            <a:xfrm>
              <a:off x="4437" y="1917"/>
              <a:ext cx="1323"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4437" y="1917"/>
              <a:ext cx="1326" cy="1326"/>
            </a:xfrm>
            <a:custGeom>
              <a:avLst/>
              <a:gdLst>
                <a:gd name="T0" fmla="*/ 0 w 4799"/>
                <a:gd name="T1" fmla="*/ 0 h 4799"/>
                <a:gd name="T2" fmla="*/ 0 w 4799"/>
                <a:gd name="T3" fmla="*/ 0 h 4799"/>
                <a:gd name="T4" fmla="*/ 4799 w 4799"/>
                <a:gd name="T5" fmla="*/ 0 h 4799"/>
                <a:gd name="T6" fmla="*/ 4799 w 4799"/>
                <a:gd name="T7" fmla="*/ 4799 h 4799"/>
                <a:gd name="T8" fmla="*/ 0 w 4799"/>
                <a:gd name="T9" fmla="*/ 0 h 4799"/>
              </a:gdLst>
              <a:ahLst/>
              <a:cxnLst>
                <a:cxn ang="0">
                  <a:pos x="T0" y="T1"/>
                </a:cxn>
                <a:cxn ang="0">
                  <a:pos x="T2" y="T3"/>
                </a:cxn>
                <a:cxn ang="0">
                  <a:pos x="T4" y="T5"/>
                </a:cxn>
                <a:cxn ang="0">
                  <a:pos x="T6" y="T7"/>
                </a:cxn>
                <a:cxn ang="0">
                  <a:pos x="T8" y="T9"/>
                </a:cxn>
              </a:cxnLst>
              <a:rect l="0" t="0" r="r" b="b"/>
              <a:pathLst>
                <a:path w="4799" h="4799">
                  <a:moveTo>
                    <a:pt x="0" y="0"/>
                  </a:moveTo>
                  <a:lnTo>
                    <a:pt x="0" y="0"/>
                  </a:lnTo>
                  <a:lnTo>
                    <a:pt x="4799" y="0"/>
                  </a:lnTo>
                  <a:lnTo>
                    <a:pt x="4799" y="4799"/>
                  </a:lnTo>
                  <a:cubicBezTo>
                    <a:pt x="2149" y="4799"/>
                    <a:pt x="0" y="2649"/>
                    <a:pt x="0" y="0"/>
                  </a:cubicBezTo>
                  <a:close/>
                </a:path>
              </a:pathLst>
            </a:custGeom>
            <a:solidFill>
              <a:srgbClr val="68246D"/>
            </a:solidFill>
            <a:ln w="0">
              <a:solidFill>
                <a:srgbClr val="68246D"/>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437447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7455" y="728594"/>
            <a:ext cx="8784237" cy="3410980"/>
          </a:xfrm>
        </p:spPr>
        <p:txBody>
          <a:bodyPr/>
          <a:lstStyle/>
          <a:p>
            <a:pPr marL="342900" indent="-342900">
              <a:buFont typeface="Arial" panose="020B0604020202020204" pitchFamily="34" charset="0"/>
              <a:buChar char="•"/>
            </a:pPr>
            <a:r>
              <a:rPr lang="en-GB" dirty="0"/>
              <a:t>The launch of the Job Families framework for </a:t>
            </a:r>
            <a:r>
              <a:rPr lang="en-GB" dirty="0" smtClean="0"/>
              <a:t>Professional Staff in 2018 provided </a:t>
            </a:r>
            <a:r>
              <a:rPr lang="en-GB" dirty="0"/>
              <a:t>an opportunity to create associated Career Pathways.  </a:t>
            </a:r>
          </a:p>
          <a:p>
            <a:pPr marL="342900" indent="-342900">
              <a:buFont typeface="Arial" panose="020B0604020202020204" pitchFamily="34" charset="0"/>
              <a:buChar char="•"/>
            </a:pPr>
            <a:r>
              <a:rPr lang="en-GB" dirty="0"/>
              <a:t>The Human Resources and Organisation Development (HR-OD) </a:t>
            </a:r>
            <a:r>
              <a:rPr lang="en-GB" dirty="0" smtClean="0"/>
              <a:t>team in collaboration with working groups from across the institution, developed </a:t>
            </a:r>
            <a:r>
              <a:rPr lang="en-GB" dirty="0"/>
              <a:t>a number of resources </a:t>
            </a:r>
            <a:r>
              <a:rPr lang="en-GB" dirty="0" smtClean="0"/>
              <a:t>to </a:t>
            </a:r>
            <a:r>
              <a:rPr lang="en-GB" dirty="0"/>
              <a:t>provide clarity about the skills, knowledge and experience required in different job </a:t>
            </a:r>
            <a:r>
              <a:rPr lang="en-GB" dirty="0" smtClean="0"/>
              <a:t>roles.</a:t>
            </a:r>
          </a:p>
          <a:p>
            <a:pPr marL="342900" indent="-342900">
              <a:buFont typeface="Arial" panose="020B0604020202020204" pitchFamily="34" charset="0"/>
              <a:buChar char="•"/>
            </a:pPr>
            <a:r>
              <a:rPr lang="en-GB" dirty="0" smtClean="0"/>
              <a:t>They also created associated career pathways for all Professional Staff groups to help </a:t>
            </a:r>
            <a:r>
              <a:rPr lang="en-GB" dirty="0"/>
              <a:t>staff </a:t>
            </a:r>
            <a:r>
              <a:rPr lang="en-GB" dirty="0" smtClean="0"/>
              <a:t>identify potential </a:t>
            </a:r>
            <a:r>
              <a:rPr lang="en-GB" dirty="0"/>
              <a:t>career development opportunities across the University</a:t>
            </a:r>
            <a:r>
              <a:rPr lang="en-GB" dirty="0" smtClean="0"/>
              <a:t>.</a:t>
            </a:r>
          </a:p>
          <a:p>
            <a:pPr marL="342900" indent="-342900">
              <a:buFont typeface="Arial" panose="020B0604020202020204" pitchFamily="34" charset="0"/>
              <a:buChar char="•"/>
            </a:pPr>
            <a:r>
              <a:rPr lang="en-GB" dirty="0" smtClean="0"/>
              <a:t>HR-OD have worked with Accommodation and Commercial Services on a succession and talent management approach since 2016 and this work then supported the further development of the career pathways approach for the rest of the institution which was launched in 2019 and is included in the Technicians Commitment work at Durham.</a:t>
            </a:r>
            <a:endParaRPr lang="en-GB" dirty="0"/>
          </a:p>
        </p:txBody>
      </p:sp>
      <p:sp>
        <p:nvSpPr>
          <p:cNvPr id="5" name="Title 3"/>
          <p:cNvSpPr>
            <a:spLocks noGrp="1"/>
          </p:cNvSpPr>
          <p:nvPr>
            <p:ph type="title"/>
          </p:nvPr>
        </p:nvSpPr>
        <p:spPr>
          <a:xfrm>
            <a:off x="298504" y="277484"/>
            <a:ext cx="8225437" cy="857250"/>
          </a:xfrm>
        </p:spPr>
        <p:txBody>
          <a:bodyPr/>
          <a:lstStyle/>
          <a:p>
            <a:r>
              <a:rPr lang="en-GB" dirty="0" smtClean="0"/>
              <a:t>Background</a:t>
            </a:r>
            <a:endParaRPr lang="en-GB" dirty="0"/>
          </a:p>
        </p:txBody>
      </p:sp>
    </p:spTree>
    <p:custDataLst>
      <p:tags r:id="rId1"/>
    </p:custDataLst>
    <p:extLst>
      <p:ext uri="{BB962C8B-B14F-4D97-AF65-F5344CB8AC3E}">
        <p14:creationId xmlns:p14="http://schemas.microsoft.com/office/powerpoint/2010/main" val="4036178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6" y="99024"/>
            <a:ext cx="8956623" cy="857250"/>
          </a:xfrm>
        </p:spPr>
        <p:txBody>
          <a:bodyPr/>
          <a:lstStyle/>
          <a:p>
            <a:pPr algn="ctr"/>
            <a:r>
              <a:rPr lang="en-US" sz="1600" dirty="0" smtClean="0"/>
              <a:t>We now have 4 Job Families for Professional Services Staff – (see below)</a:t>
            </a:r>
            <a:br>
              <a:rPr lang="en-US" sz="1600" dirty="0" smtClean="0"/>
            </a:br>
            <a:r>
              <a:rPr lang="en-US" sz="1600" dirty="0" smtClean="0"/>
              <a:t>resulting in a reduction of </a:t>
            </a:r>
            <a:r>
              <a:rPr lang="en-GB" sz="1600" dirty="0" smtClean="0"/>
              <a:t>1119 </a:t>
            </a:r>
            <a:r>
              <a:rPr lang="en-GB" sz="1600" dirty="0"/>
              <a:t>different job </a:t>
            </a:r>
            <a:r>
              <a:rPr lang="en-GB" sz="1600" dirty="0" smtClean="0"/>
              <a:t>descriptions to 64 core job profiles and requiring all members of PS to gain a new job description in 2018</a:t>
            </a:r>
            <a:endParaRPr lang="en-US" sz="1600" dirty="0"/>
          </a:p>
        </p:txBody>
      </p:sp>
      <p:sp>
        <p:nvSpPr>
          <p:cNvPr id="5" name="Rectangle 3"/>
          <p:cNvSpPr>
            <a:spLocks noChangeArrowheads="1"/>
          </p:cNvSpPr>
          <p:nvPr/>
        </p:nvSpPr>
        <p:spPr bwMode="auto">
          <a:xfrm>
            <a:off x="1609165" y="2839639"/>
            <a:ext cx="2693012" cy="1740311"/>
          </a:xfrm>
          <a:prstGeom prst="rect">
            <a:avLst/>
          </a:prstGeom>
          <a:solidFill>
            <a:srgbClr val="C4E5FA"/>
          </a:solidFill>
          <a:ln w="9525" algn="ctr">
            <a:solidFill>
              <a:srgbClr val="0070C0"/>
            </a:solidFill>
            <a:round/>
            <a:headEnd/>
            <a:tailEnd/>
          </a:ln>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400" b="1" dirty="0">
                <a:latin typeface="Calibri" panose="020F0502020204030204" pitchFamily="34" charset="0"/>
              </a:rPr>
              <a:t>Community, Participation and Engagement </a:t>
            </a:r>
            <a:r>
              <a:rPr lang="en-US" altLang="en-US" sz="1400" b="1" dirty="0" smtClean="0">
                <a:latin typeface="Calibri" panose="020F0502020204030204" pitchFamily="34" charset="0"/>
              </a:rPr>
              <a:t>Services (CPES)</a:t>
            </a:r>
            <a:endParaRPr lang="en-US" altLang="en-US" sz="1400" b="1" dirty="0">
              <a:latin typeface="Calibri" panose="020F0502020204030204" pitchFamily="34" charset="0"/>
            </a:endParaRPr>
          </a:p>
          <a:p>
            <a:pPr algn="ctr">
              <a:spcBef>
                <a:spcPct val="0"/>
              </a:spcBef>
              <a:buFontTx/>
              <a:buNone/>
            </a:pPr>
            <a:endParaRPr lang="en-US" altLang="en-US" sz="1400" b="1" dirty="0">
              <a:latin typeface="Calibri" panose="020F0502020204030204" pitchFamily="34" charset="0"/>
            </a:endParaRPr>
          </a:p>
          <a:p>
            <a:pPr algn="ctr">
              <a:spcBef>
                <a:spcPct val="0"/>
              </a:spcBef>
              <a:buFontTx/>
              <a:buNone/>
            </a:pPr>
            <a:r>
              <a:rPr lang="en-GB" altLang="en-US" sz="1400" b="1" dirty="0">
                <a:latin typeface="Calibri" panose="020F0502020204030204" pitchFamily="34" charset="0"/>
              </a:rPr>
              <a:t>Roles in this family provide an excellent stakeholder experience for our diverse and supportive community</a:t>
            </a:r>
            <a:endParaRPr lang="en-US" altLang="en-US" sz="1400" b="1" dirty="0">
              <a:latin typeface="Calibri" panose="020F0502020204030204" pitchFamily="34" charset="0"/>
            </a:endParaRPr>
          </a:p>
          <a:p>
            <a:pPr algn="ctr">
              <a:spcBef>
                <a:spcPct val="0"/>
              </a:spcBef>
              <a:buFontTx/>
              <a:buNone/>
            </a:pPr>
            <a:endParaRPr lang="en-US" altLang="en-US" sz="1050" b="1" dirty="0">
              <a:latin typeface="Calibri" panose="020F0502020204030204" pitchFamily="34" charset="0"/>
            </a:endParaRPr>
          </a:p>
          <a:p>
            <a:pPr algn="ctr">
              <a:spcBef>
                <a:spcPct val="0"/>
              </a:spcBef>
              <a:buFontTx/>
              <a:buNone/>
            </a:pPr>
            <a:endParaRPr lang="en-US" altLang="en-US" sz="900" b="1" dirty="0">
              <a:latin typeface="Calibri" panose="020F0502020204030204" pitchFamily="34" charset="0"/>
            </a:endParaRPr>
          </a:p>
          <a:p>
            <a:pPr algn="ctr">
              <a:spcBef>
                <a:spcPct val="0"/>
              </a:spcBef>
              <a:buFontTx/>
              <a:buNone/>
            </a:pPr>
            <a:endParaRPr lang="en-US" altLang="en-US" sz="506" b="1" dirty="0">
              <a:latin typeface="Calibri" panose="020F0502020204030204" pitchFamily="34" charset="0"/>
            </a:endParaRPr>
          </a:p>
          <a:p>
            <a:pPr algn="ctr">
              <a:spcBef>
                <a:spcPct val="0"/>
              </a:spcBef>
              <a:buFontTx/>
              <a:buNone/>
            </a:pPr>
            <a:endParaRPr lang="en-US" altLang="en-US" sz="506" b="1" dirty="0">
              <a:latin typeface="Times" panose="02020603050405020304" pitchFamily="18" charset="0"/>
            </a:endParaRPr>
          </a:p>
        </p:txBody>
      </p:sp>
      <p:sp>
        <p:nvSpPr>
          <p:cNvPr id="7" name="Content Placeholder 5"/>
          <p:cNvSpPr txBox="1">
            <a:spLocks/>
          </p:cNvSpPr>
          <p:nvPr/>
        </p:nvSpPr>
        <p:spPr>
          <a:xfrm>
            <a:off x="1609685" y="919974"/>
            <a:ext cx="2692492" cy="1807200"/>
          </a:xfrm>
          <a:prstGeom prst="rect">
            <a:avLst/>
          </a:prstGeom>
          <a:solidFill>
            <a:srgbClr val="C4648E"/>
          </a:solidFill>
          <a:ln cap="flat" algn="ctr">
            <a:solidFill>
              <a:srgbClr val="0070C0"/>
            </a:solidFill>
            <a:round/>
            <a:headEnd type="none" w="med" len="med"/>
            <a:tailEnd type="none" w="med" len="med"/>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1400" b="1" dirty="0">
                <a:latin typeface="Calibri" panose="020F0502020204030204" pitchFamily="34" charset="0"/>
              </a:rPr>
              <a:t>Business, Process and People </a:t>
            </a:r>
            <a:r>
              <a:rPr lang="en-US" altLang="en-US" sz="1400" b="1" dirty="0" smtClean="0">
                <a:latin typeface="Calibri" panose="020F0502020204030204" pitchFamily="34" charset="0"/>
              </a:rPr>
              <a:t>Services (BPPS)</a:t>
            </a:r>
            <a:endParaRPr lang="en-US" altLang="en-US" sz="1400" b="1" dirty="0">
              <a:latin typeface="Calibri" panose="020F0502020204030204" pitchFamily="34" charset="0"/>
            </a:endParaRPr>
          </a:p>
          <a:p>
            <a:pPr marL="0" indent="0" algn="ctr">
              <a:buNone/>
            </a:pPr>
            <a:r>
              <a:rPr lang="en-GB" altLang="en-US" sz="1400" b="1" dirty="0">
                <a:latin typeface="Calibri" panose="020F0502020204030204" pitchFamily="34" charset="0"/>
              </a:rPr>
              <a:t>Roles in this family provide a comprehensive service and deliver the efficient administration and governance of the University</a:t>
            </a:r>
            <a:endParaRPr lang="en-US" altLang="en-US" sz="1400" b="1" dirty="0"/>
          </a:p>
        </p:txBody>
      </p:sp>
      <p:sp>
        <p:nvSpPr>
          <p:cNvPr id="8" name="Rectangle 6"/>
          <p:cNvSpPr>
            <a:spLocks noChangeArrowheads="1"/>
          </p:cNvSpPr>
          <p:nvPr/>
        </p:nvSpPr>
        <p:spPr bwMode="auto">
          <a:xfrm>
            <a:off x="4768338" y="914812"/>
            <a:ext cx="2491200" cy="1807200"/>
          </a:xfrm>
          <a:prstGeom prst="rect">
            <a:avLst/>
          </a:prstGeom>
          <a:solidFill>
            <a:srgbClr val="9FA161"/>
          </a:solidFill>
          <a:ln w="9525" algn="ctr">
            <a:solidFill>
              <a:srgbClr val="0070C0"/>
            </a:solidFill>
            <a:round/>
            <a:headEnd/>
            <a:tailEnd/>
          </a:ln>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defRPr/>
            </a:pPr>
            <a:r>
              <a:rPr lang="en-US" altLang="en-US" sz="1400" b="1" dirty="0">
                <a:latin typeface="Calibri" panose="020F0502020204030204" pitchFamily="34" charset="0"/>
              </a:rPr>
              <a:t>Technical Research and Teaching </a:t>
            </a:r>
            <a:r>
              <a:rPr lang="en-US" altLang="en-US" sz="1400" b="1" dirty="0" smtClean="0">
                <a:latin typeface="Calibri" panose="020F0502020204030204" pitchFamily="34" charset="0"/>
              </a:rPr>
              <a:t>Services (TRTS)</a:t>
            </a:r>
          </a:p>
          <a:p>
            <a:pPr algn="ctr">
              <a:spcBef>
                <a:spcPct val="0"/>
              </a:spcBef>
              <a:buFontTx/>
              <a:buNone/>
              <a:defRPr/>
            </a:pPr>
            <a:endParaRPr lang="en-US" altLang="en-US" sz="1400" b="1" dirty="0">
              <a:latin typeface="Calibri" panose="020F0502020204030204" pitchFamily="34" charset="0"/>
            </a:endParaRPr>
          </a:p>
          <a:p>
            <a:pPr algn="ctr">
              <a:spcBef>
                <a:spcPct val="0"/>
              </a:spcBef>
              <a:buFontTx/>
              <a:buNone/>
              <a:defRPr/>
            </a:pPr>
            <a:r>
              <a:rPr lang="en-GB" altLang="en-US" sz="1400" b="1" dirty="0">
                <a:latin typeface="Calibri" panose="020F0502020204030204" pitchFamily="34" charset="0"/>
              </a:rPr>
              <a:t>Roles in this family provide creative and analytical input to facilitate the delivery of world-class teaching, learning and research activities</a:t>
            </a:r>
            <a:endParaRPr lang="en-US" altLang="en-US" sz="1400" b="1" dirty="0">
              <a:latin typeface="Calibri" panose="020F0502020204030204" pitchFamily="34" charset="0"/>
            </a:endParaRPr>
          </a:p>
          <a:p>
            <a:pPr algn="ctr">
              <a:spcBef>
                <a:spcPct val="0"/>
              </a:spcBef>
              <a:buFontTx/>
              <a:buNone/>
              <a:defRPr/>
            </a:pPr>
            <a:endParaRPr lang="en-US" altLang="en-US" sz="1013" b="1" dirty="0">
              <a:latin typeface="Calibri" panose="020F0502020204030204" pitchFamily="34" charset="0"/>
            </a:endParaRPr>
          </a:p>
          <a:p>
            <a:pPr algn="ctr">
              <a:spcBef>
                <a:spcPct val="0"/>
              </a:spcBef>
              <a:buFontTx/>
              <a:buNone/>
              <a:defRPr/>
            </a:pPr>
            <a:endParaRPr lang="en-US" altLang="en-US" sz="464" b="1" dirty="0">
              <a:latin typeface="Calibri" panose="020F0502020204030204" pitchFamily="34" charset="0"/>
            </a:endParaRPr>
          </a:p>
          <a:p>
            <a:pPr algn="ctr">
              <a:spcBef>
                <a:spcPct val="0"/>
              </a:spcBef>
              <a:buFontTx/>
              <a:buNone/>
              <a:defRPr/>
            </a:pPr>
            <a:endParaRPr lang="en-US" altLang="en-US" sz="464" b="1" dirty="0">
              <a:latin typeface="Times" panose="02020603050405020304" pitchFamily="18" charset="0"/>
            </a:endParaRPr>
          </a:p>
        </p:txBody>
      </p:sp>
      <p:sp>
        <p:nvSpPr>
          <p:cNvPr id="9" name="Rectangle 8"/>
          <p:cNvSpPr>
            <a:spLocks noChangeArrowheads="1"/>
          </p:cNvSpPr>
          <p:nvPr/>
        </p:nvSpPr>
        <p:spPr bwMode="auto">
          <a:xfrm>
            <a:off x="4785420" y="2839640"/>
            <a:ext cx="2491200" cy="1807200"/>
          </a:xfrm>
          <a:prstGeom prst="rect">
            <a:avLst/>
          </a:prstGeom>
          <a:solidFill>
            <a:srgbClr val="E8E391"/>
          </a:solidFill>
          <a:ln w="9525" algn="ctr">
            <a:solidFill>
              <a:srgbClr val="0070C0"/>
            </a:solidFill>
            <a:round/>
            <a:headEnd/>
            <a:tailEnd/>
          </a:ln>
        </p:spPr>
        <p:txBody>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400" b="1" dirty="0">
                <a:latin typeface="Calibri" panose="020F0502020204030204" pitchFamily="34" charset="0"/>
              </a:rPr>
              <a:t>Estates and Information Infrastructure </a:t>
            </a:r>
            <a:r>
              <a:rPr lang="en-US" altLang="en-US" sz="1400" b="1" dirty="0" smtClean="0">
                <a:latin typeface="Calibri" panose="020F0502020204030204" pitchFamily="34" charset="0"/>
              </a:rPr>
              <a:t>Services (EIIS)</a:t>
            </a:r>
            <a:endParaRPr lang="en-US" altLang="en-US" sz="1400" b="1" dirty="0">
              <a:latin typeface="Calibri" panose="020F0502020204030204" pitchFamily="34" charset="0"/>
            </a:endParaRPr>
          </a:p>
          <a:p>
            <a:pPr algn="ctr">
              <a:spcBef>
                <a:spcPct val="0"/>
              </a:spcBef>
              <a:buFontTx/>
              <a:buNone/>
            </a:pPr>
            <a:endParaRPr lang="en-GB" altLang="en-US" sz="1400" b="1" dirty="0">
              <a:latin typeface="Calibri" panose="020F0502020204030204" pitchFamily="34" charset="0"/>
            </a:endParaRPr>
          </a:p>
          <a:p>
            <a:pPr algn="ctr">
              <a:spcBef>
                <a:spcPct val="0"/>
              </a:spcBef>
              <a:buFontTx/>
              <a:buNone/>
            </a:pPr>
            <a:r>
              <a:rPr lang="en-GB" altLang="en-US" sz="1400" b="1" dirty="0">
                <a:latin typeface="Calibri" panose="020F0502020204030204" pitchFamily="34" charset="0"/>
              </a:rPr>
              <a:t>Roles in this family manage and maintain the integrity of University buildings, estates and information services</a:t>
            </a:r>
            <a:endParaRPr lang="en-US" altLang="en-US" sz="1400" b="1" dirty="0">
              <a:latin typeface="Calibri" panose="020F0502020204030204" pitchFamily="34" charset="0"/>
            </a:endParaRPr>
          </a:p>
          <a:p>
            <a:pPr algn="ctr">
              <a:spcBef>
                <a:spcPct val="0"/>
              </a:spcBef>
              <a:buFontTx/>
              <a:buNone/>
            </a:pPr>
            <a:endParaRPr lang="en-US" altLang="en-US" sz="1400" b="1" dirty="0">
              <a:latin typeface="Calibri" panose="020F0502020204030204" pitchFamily="34" charset="0"/>
            </a:endParaRPr>
          </a:p>
          <a:p>
            <a:pPr algn="ctr">
              <a:spcBef>
                <a:spcPct val="0"/>
              </a:spcBef>
              <a:buFontTx/>
              <a:buNone/>
            </a:pPr>
            <a:endParaRPr lang="en-US" altLang="en-US" sz="506" b="1" dirty="0">
              <a:latin typeface="Calibri" panose="020F0502020204030204" pitchFamily="34" charset="0"/>
            </a:endParaRPr>
          </a:p>
          <a:p>
            <a:pPr algn="ctr">
              <a:spcBef>
                <a:spcPct val="0"/>
              </a:spcBef>
              <a:buFontTx/>
              <a:buNone/>
            </a:pPr>
            <a:endParaRPr lang="en-US" altLang="en-US" sz="506" b="1" dirty="0">
              <a:latin typeface="Calibri" panose="020F0502020204030204" pitchFamily="34" charset="0"/>
            </a:endParaRPr>
          </a:p>
          <a:p>
            <a:pPr algn="ctr">
              <a:spcBef>
                <a:spcPct val="0"/>
              </a:spcBef>
              <a:buFontTx/>
              <a:buNone/>
            </a:pPr>
            <a:endParaRPr lang="en-US" altLang="en-US" sz="506" b="1" dirty="0">
              <a:latin typeface="Times"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77" y="1001261"/>
            <a:ext cx="1295400" cy="12954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77" y="2946371"/>
            <a:ext cx="1314450" cy="13144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3979" y="3105065"/>
            <a:ext cx="1276350" cy="12763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979" y="1010786"/>
            <a:ext cx="1276350" cy="1276350"/>
          </a:xfrm>
          <a:prstGeom prst="rect">
            <a:avLst/>
          </a:prstGeom>
        </p:spPr>
      </p:pic>
    </p:spTree>
    <p:custDataLst>
      <p:tags r:id="rId1"/>
    </p:custDataLst>
    <p:extLst>
      <p:ext uri="{BB962C8B-B14F-4D97-AF65-F5344CB8AC3E}">
        <p14:creationId xmlns:p14="http://schemas.microsoft.com/office/powerpoint/2010/main" val="92366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298504" y="787763"/>
            <a:ext cx="8598158" cy="3547281"/>
          </a:xfrm>
        </p:spPr>
        <p:txBody>
          <a:bodyPr/>
          <a:lstStyle/>
          <a:p>
            <a:pPr marL="285750" indent="-285750">
              <a:buFont typeface="Arial" panose="020B0604020202020204" pitchFamily="34" charset="0"/>
              <a:buChar char="•"/>
            </a:pPr>
            <a:r>
              <a:rPr lang="en-GB" dirty="0" smtClean="0"/>
              <a:t>Introduction of consistent </a:t>
            </a:r>
            <a:r>
              <a:rPr lang="en-GB" dirty="0"/>
              <a:t>job descriptions </a:t>
            </a:r>
            <a:r>
              <a:rPr lang="en-GB" dirty="0" smtClean="0"/>
              <a:t>provided </a:t>
            </a:r>
            <a:r>
              <a:rPr lang="en-GB" dirty="0"/>
              <a:t>transparency over role, behaviour and skills requirements at every grade across the whole </a:t>
            </a:r>
            <a:r>
              <a:rPr lang="en-GB" dirty="0" smtClean="0"/>
              <a:t>institution for some 2200 members of staff. </a:t>
            </a:r>
          </a:p>
          <a:p>
            <a:pPr marL="285750" indent="-285750">
              <a:buFont typeface="Arial" panose="020B0604020202020204" pitchFamily="34" charset="0"/>
              <a:buChar char="•"/>
            </a:pPr>
            <a:r>
              <a:rPr lang="en-GB" dirty="0" smtClean="0"/>
              <a:t>Core pathways for each Job Family have been developed to illustrate the variety and diversity of roles that are available within the University. </a:t>
            </a:r>
          </a:p>
          <a:p>
            <a:pPr marL="285750" indent="-285750">
              <a:buFont typeface="Arial" panose="020B0604020202020204" pitchFamily="34" charset="0"/>
              <a:buChar char="•"/>
            </a:pPr>
            <a:r>
              <a:rPr lang="en-GB" dirty="0" smtClean="0"/>
              <a:t>Specialist career pathways have also been developed focusing on potential opportunities within specific departments. </a:t>
            </a:r>
          </a:p>
          <a:p>
            <a:pPr marL="285750" indent="-285750">
              <a:buFont typeface="Arial" panose="020B0604020202020204" pitchFamily="34" charset="0"/>
              <a:buChar char="•"/>
            </a:pPr>
            <a:r>
              <a:rPr lang="en-GB" dirty="0" smtClean="0"/>
              <a:t>All pathways </a:t>
            </a:r>
            <a:r>
              <a:rPr lang="en-GB" dirty="0"/>
              <a:t>are interactive with links to further information on the requirements of </a:t>
            </a:r>
            <a:r>
              <a:rPr lang="en-GB" dirty="0" smtClean="0"/>
              <a:t>specific roles</a:t>
            </a:r>
            <a:r>
              <a:rPr lang="en-GB" dirty="0"/>
              <a:t> </a:t>
            </a:r>
            <a:r>
              <a:rPr lang="en-GB" dirty="0" smtClean="0"/>
              <a:t>and can be viewed </a:t>
            </a:r>
            <a:r>
              <a:rPr lang="en-GB" dirty="0">
                <a:solidFill>
                  <a:schemeClr val="tx1"/>
                </a:solidFill>
              </a:rPr>
              <a:t>at</a:t>
            </a:r>
            <a:r>
              <a:rPr lang="en-GB" dirty="0">
                <a:solidFill>
                  <a:srgbClr val="FF0000"/>
                </a:solidFill>
              </a:rPr>
              <a:t> </a:t>
            </a:r>
            <a:r>
              <a:rPr lang="en-GB" dirty="0">
                <a:solidFill>
                  <a:srgbClr val="FF0000"/>
                </a:solidFill>
                <a:hlinkClick r:id="rId3"/>
              </a:rPr>
              <a:t>https://www.dur.ac.uk/od/strain/careerpath</a:t>
            </a:r>
            <a:r>
              <a:rPr lang="en-GB" dirty="0" smtClean="0">
                <a:solidFill>
                  <a:srgbClr val="FF0000"/>
                </a:solidFill>
                <a:hlinkClick r:id="rId3"/>
              </a:rPr>
              <a:t>/</a:t>
            </a:r>
            <a:endParaRPr lang="en-GB" dirty="0" smtClean="0">
              <a:solidFill>
                <a:srgbClr val="FF0000"/>
              </a:solidFill>
            </a:endParaRPr>
          </a:p>
          <a:p>
            <a:r>
              <a:rPr lang="en-GB" dirty="0" smtClean="0"/>
              <a:t>An example of the career pathway developed with the Accommodation and Commercial Services team who have roles in 3 of the 4 families is demonstrated on the next slide.</a:t>
            </a:r>
            <a:endParaRPr lang="en-US" dirty="0"/>
          </a:p>
        </p:txBody>
      </p:sp>
      <p:sp>
        <p:nvSpPr>
          <p:cNvPr id="10" name="Title 3"/>
          <p:cNvSpPr>
            <a:spLocks noGrp="1"/>
          </p:cNvSpPr>
          <p:nvPr>
            <p:ph type="title"/>
          </p:nvPr>
        </p:nvSpPr>
        <p:spPr>
          <a:xfrm>
            <a:off x="119921" y="120087"/>
            <a:ext cx="8964117" cy="457034"/>
          </a:xfrm>
        </p:spPr>
        <p:txBody>
          <a:bodyPr/>
          <a:lstStyle/>
          <a:p>
            <a:r>
              <a:rPr lang="en-GB" sz="2000" dirty="0" smtClean="0"/>
              <a:t>How did we identify career opportunities and career pathways?</a:t>
            </a:r>
            <a:endParaRPr lang="en-GB" sz="2000" dirty="0"/>
          </a:p>
        </p:txBody>
      </p:sp>
    </p:spTree>
    <p:custDataLst>
      <p:tags r:id="rId1"/>
    </p:custDataLst>
    <p:extLst>
      <p:ext uri="{BB962C8B-B14F-4D97-AF65-F5344CB8AC3E}">
        <p14:creationId xmlns:p14="http://schemas.microsoft.com/office/powerpoint/2010/main" val="160367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288539" y="440815"/>
          <a:ext cx="904875" cy="1174554"/>
        </p:xfrm>
        <a:graphic>
          <a:graphicData uri="http://schemas.openxmlformats.org/drawingml/2006/table">
            <a:tbl>
              <a:tblPr/>
              <a:tblGrid>
                <a:gridCol w="904875">
                  <a:extLst>
                    <a:ext uri="{9D8B030D-6E8A-4147-A177-3AD203B41FA5}">
                      <a16:colId xmlns:a16="http://schemas.microsoft.com/office/drawing/2014/main" val="20000"/>
                    </a:ext>
                  </a:extLst>
                </a:gridCol>
              </a:tblGrid>
              <a:tr h="153556">
                <a:tc>
                  <a:txBody>
                    <a:bodyPr/>
                    <a:lstStyle/>
                    <a:p>
                      <a:pPr algn="ctr" fontAlgn="b"/>
                      <a:r>
                        <a:rPr lang="en-GB" sz="800" b="1" i="0" u="none" strike="noStrike" dirty="0">
                          <a:solidFill>
                            <a:srgbClr val="000000"/>
                          </a:solidFill>
                          <a:effectLst/>
                          <a:latin typeface="Arial" panose="020B0604020202020204" pitchFamily="34" charset="0"/>
                        </a:rPr>
                        <a:t>GRADE 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A8B1"/>
                    </a:solidFill>
                  </a:tcPr>
                </a:tc>
                <a:extLst>
                  <a:ext uri="{0D108BD9-81ED-4DB2-BD59-A6C34878D82A}">
                    <a16:rowId xmlns:a16="http://schemas.microsoft.com/office/drawing/2014/main" val="10000"/>
                  </a:ext>
                </a:extLst>
              </a:tr>
              <a:tr h="384819">
                <a:tc>
                  <a:txBody>
                    <a:bodyPr/>
                    <a:lstStyle/>
                    <a:p>
                      <a:pPr algn="ctr" fontAlgn="b"/>
                      <a:r>
                        <a:rPr lang="en-GB" sz="500" b="1" i="0" u="none" strike="noStrike" dirty="0" smtClean="0">
                          <a:solidFill>
                            <a:srgbClr val="000000"/>
                          </a:solidFill>
                          <a:effectLst/>
                          <a:latin typeface="Arial" panose="020B0604020202020204" pitchFamily="34" charset="0"/>
                          <a:hlinkClick r:id="rId4"/>
                        </a:rPr>
                        <a:t>Housekeeping and Cleaning Assistant</a:t>
                      </a:r>
                      <a:r>
                        <a:rPr lang="en-GB" sz="500" b="1" i="0" u="none" strike="noStrike" dirty="0" smtClean="0">
                          <a:solidFill>
                            <a:srgbClr val="000000"/>
                          </a:solidFill>
                          <a:effectLst/>
                          <a:latin typeface="Arial" panose="020B0604020202020204" pitchFamily="34" charset="0"/>
                        </a:rPr>
                        <a:t/>
                      </a:r>
                      <a:br>
                        <a:rPr lang="en-GB" sz="500" b="1" i="0" u="none" strike="noStrike" dirty="0" smtClean="0">
                          <a:solidFill>
                            <a:srgbClr val="000000"/>
                          </a:solidFill>
                          <a:effectLst/>
                          <a:latin typeface="Arial" panose="020B0604020202020204" pitchFamily="34" charset="0"/>
                        </a:rPr>
                      </a:br>
                      <a:r>
                        <a:rPr lang="en-GB" sz="500" b="1" i="0" u="none" strike="noStrike" dirty="0" smtClean="0">
                          <a:solidFill>
                            <a:srgbClr val="000000"/>
                          </a:solidFill>
                          <a:effectLst/>
                          <a:latin typeface="Arial" panose="020B0604020202020204" pitchFamily="34" charset="0"/>
                        </a:rPr>
                        <a:t/>
                      </a:r>
                      <a:br>
                        <a:rPr lang="en-GB" sz="500" b="1" i="0" u="none" strike="noStrike" dirty="0" smtClean="0">
                          <a:solidFill>
                            <a:srgbClr val="000000"/>
                          </a:solidFill>
                          <a:effectLst/>
                          <a:latin typeface="Arial" panose="020B0604020202020204" pitchFamily="34" charset="0"/>
                        </a:rPr>
                      </a:br>
                      <a:r>
                        <a:rPr lang="en-GB" sz="500" b="1" i="0" u="none" strike="noStrike" dirty="0" smtClean="0">
                          <a:solidFill>
                            <a:srgbClr val="000000"/>
                          </a:solidFill>
                          <a:effectLst/>
                          <a:latin typeface="Arial" panose="020B0604020202020204" pitchFamily="34" charset="0"/>
                          <a:hlinkClick r:id="rId5"/>
                        </a:rPr>
                        <a:t>Postal and Delivery Services Assistant</a:t>
                      </a:r>
                      <a:endParaRPr lang="en-GB" sz="500" b="1" i="0" u="none" strike="noStrike" dirty="0">
                        <a:solidFill>
                          <a:srgbClr val="000000"/>
                        </a:solidFill>
                        <a:effectLst/>
                        <a:latin typeface="Arial" panose="020B0604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001"/>
                  </a:ext>
                </a:extLst>
              </a:tr>
              <a:tr h="220092">
                <a:tc>
                  <a:txBody>
                    <a:bodyPr/>
                    <a:lstStyle/>
                    <a:p>
                      <a:pPr algn="ctr" fontAlgn="t"/>
                      <a:endParaRPr lang="en-GB" sz="500" b="1" i="0" u="none" strike="noStrike" dirty="0" smtClean="0">
                        <a:solidFill>
                          <a:srgbClr val="000000"/>
                        </a:solidFill>
                        <a:effectLst/>
                        <a:latin typeface="Arial" panose="020B0604020202020204" pitchFamily="34" charset="0"/>
                      </a:endParaRPr>
                    </a:p>
                    <a:p>
                      <a:pPr algn="ctr" fontAlgn="t"/>
                      <a:r>
                        <a:rPr lang="en-GB" sz="500" b="1" i="0" u="none" strike="noStrike" dirty="0" smtClean="0">
                          <a:solidFill>
                            <a:srgbClr val="000000"/>
                          </a:solidFill>
                          <a:effectLst/>
                          <a:latin typeface="Arial" panose="020B0604020202020204" pitchFamily="34" charset="0"/>
                        </a:rPr>
                        <a:t>No </a:t>
                      </a:r>
                      <a:r>
                        <a:rPr lang="en-GB" sz="500" b="1" i="0" u="none" strike="noStrike" dirty="0">
                          <a:solidFill>
                            <a:srgbClr val="000000"/>
                          </a:solidFill>
                          <a:effectLst/>
                          <a:latin typeface="Arial" panose="020B0604020202020204" pitchFamily="34" charset="0"/>
                        </a:rPr>
                        <a:t>jobs at this grade</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10002"/>
                  </a:ext>
                </a:extLst>
              </a:tr>
              <a:tr h="412762">
                <a:tc>
                  <a:txBody>
                    <a:bodyPr/>
                    <a:lstStyle/>
                    <a:p>
                      <a:pPr algn="ctr" fontAlgn="t"/>
                      <a:endParaRPr lang="en-GB" sz="500" b="1" i="0" u="none" strike="noStrike" dirty="0" smtClean="0">
                        <a:solidFill>
                          <a:srgbClr val="000000"/>
                        </a:solidFill>
                        <a:effectLst/>
                        <a:latin typeface="Arial" panose="020B0604020202020204" pitchFamily="34" charset="0"/>
                        <a:hlinkClick r:id=""/>
                      </a:endParaRPr>
                    </a:p>
                    <a:p>
                      <a:pPr algn="ctr" fontAlgn="t"/>
                      <a:r>
                        <a:rPr lang="en-GB" sz="500" b="1" i="0" u="none" strike="noStrike" dirty="0" smtClean="0">
                          <a:solidFill>
                            <a:srgbClr val="000000"/>
                          </a:solidFill>
                          <a:effectLst/>
                          <a:latin typeface="Arial" panose="020B0604020202020204" pitchFamily="34" charset="0"/>
                          <a:hlinkClick r:id=""/>
                        </a:rPr>
                        <a:t>Business Support Apprentice</a:t>
                      </a:r>
                      <a:r>
                        <a:rPr lang="en-GB" sz="500" b="1" i="0" u="none" strike="noStrike" dirty="0" smtClean="0">
                          <a:solidFill>
                            <a:srgbClr val="000000"/>
                          </a:solidFill>
                          <a:effectLst/>
                          <a:latin typeface="Arial" panose="020B0604020202020204" pitchFamily="34" charset="0"/>
                        </a:rPr>
                        <a:t/>
                      </a:r>
                      <a:br>
                        <a:rPr lang="en-GB" sz="500" b="1" i="0" u="none" strike="noStrike" dirty="0" smtClean="0">
                          <a:solidFill>
                            <a:srgbClr val="000000"/>
                          </a:solidFill>
                          <a:effectLst/>
                          <a:latin typeface="Arial" panose="020B0604020202020204" pitchFamily="34" charset="0"/>
                        </a:rPr>
                      </a:br>
                      <a:r>
                        <a:rPr lang="en-GB" sz="500" b="1" i="0" u="none" strike="noStrike" dirty="0" smtClean="0">
                          <a:solidFill>
                            <a:srgbClr val="000000"/>
                          </a:solidFill>
                          <a:effectLst/>
                          <a:latin typeface="Arial" panose="020B0604020202020204" pitchFamily="34" charset="0"/>
                        </a:rPr>
                        <a:t/>
                      </a:r>
                      <a:br>
                        <a:rPr lang="en-GB" sz="500" b="1" i="0" u="none" strike="noStrike" dirty="0" smtClean="0">
                          <a:solidFill>
                            <a:srgbClr val="000000"/>
                          </a:solidFill>
                          <a:effectLst/>
                          <a:latin typeface="Arial" panose="020B0604020202020204" pitchFamily="34" charset="0"/>
                        </a:rPr>
                      </a:br>
                      <a:r>
                        <a:rPr lang="en-GB" sz="500" b="1" i="0" u="none" strike="noStrike" dirty="0" smtClean="0">
                          <a:solidFill>
                            <a:srgbClr val="000000"/>
                          </a:solidFill>
                          <a:effectLst/>
                          <a:latin typeface="Arial" panose="020B0604020202020204" pitchFamily="34" charset="0"/>
                          <a:hlinkClick r:id="rId6"/>
                        </a:rPr>
                        <a:t>University Retail Support</a:t>
                      </a: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10003"/>
                  </a:ext>
                </a:extLst>
              </a:tr>
            </a:tbl>
          </a:graphicData>
        </a:graphic>
      </p:graphicFrame>
      <p:cxnSp>
        <p:nvCxnSpPr>
          <p:cNvPr id="14" name="Straight Connector 13"/>
          <p:cNvCxnSpPr/>
          <p:nvPr/>
        </p:nvCxnSpPr>
        <p:spPr>
          <a:xfrm flipV="1">
            <a:off x="878751" y="805458"/>
            <a:ext cx="395504" cy="1"/>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72909" y="1097161"/>
            <a:ext cx="395504" cy="1"/>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5766" y="1388863"/>
            <a:ext cx="395504" cy="1"/>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nvPr>
        </p:nvGraphicFramePr>
        <p:xfrm>
          <a:off x="2590222" y="450850"/>
          <a:ext cx="923925" cy="1174498"/>
        </p:xfrm>
        <a:graphic>
          <a:graphicData uri="http://schemas.openxmlformats.org/drawingml/2006/table">
            <a:tbl>
              <a:tblPr/>
              <a:tblGrid>
                <a:gridCol w="923925">
                  <a:extLst>
                    <a:ext uri="{9D8B030D-6E8A-4147-A177-3AD203B41FA5}">
                      <a16:colId xmlns:a16="http://schemas.microsoft.com/office/drawing/2014/main" val="20000"/>
                    </a:ext>
                  </a:extLst>
                </a:gridCol>
              </a:tblGrid>
              <a:tr h="142875">
                <a:tc>
                  <a:txBody>
                    <a:bodyPr/>
                    <a:lstStyle/>
                    <a:p>
                      <a:pPr algn="ctr" fontAlgn="b"/>
                      <a:r>
                        <a:rPr lang="en-GB" sz="800" b="1" i="0" u="none" strike="noStrike" dirty="0">
                          <a:solidFill>
                            <a:srgbClr val="000000"/>
                          </a:solidFill>
                          <a:effectLst/>
                          <a:latin typeface="Arial" panose="020B0604020202020204" pitchFamily="34" charset="0"/>
                        </a:rPr>
                        <a:t>GRADE 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A8B1"/>
                    </a:solidFill>
                  </a:tcPr>
                </a:tc>
                <a:extLst>
                  <a:ext uri="{0D108BD9-81ED-4DB2-BD59-A6C34878D82A}">
                    <a16:rowId xmlns:a16="http://schemas.microsoft.com/office/drawing/2014/main" val="10000"/>
                  </a:ext>
                </a:extLst>
              </a:tr>
              <a:tr h="407194">
                <a:tc>
                  <a:txBody>
                    <a:bodyPr/>
                    <a:lstStyle/>
                    <a:p>
                      <a:pPr algn="ctr" fontAlgn="ctr"/>
                      <a:r>
                        <a:rPr lang="en-GB" sz="500" b="1" i="0" u="none" strike="noStrike" dirty="0" smtClean="0">
                          <a:solidFill>
                            <a:srgbClr val="000000"/>
                          </a:solidFill>
                          <a:effectLst/>
                          <a:latin typeface="Arial" panose="020B0604020202020204" pitchFamily="34" charset="0"/>
                          <a:hlinkClick r:id="rId7"/>
                        </a:rPr>
                        <a:t>General Services Assistant</a:t>
                      </a:r>
                      <a:endParaRPr lang="en-GB" sz="500" b="1" i="0" u="none" strike="noStrike" dirty="0">
                        <a:solidFill>
                          <a:srgbClr val="000000"/>
                        </a:solidFill>
                        <a:effectLst/>
                        <a:latin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001"/>
                  </a:ext>
                </a:extLst>
              </a:tr>
              <a:tr h="231523">
                <a:tc>
                  <a:txBody>
                    <a:bodyPr/>
                    <a:lstStyle/>
                    <a:p>
                      <a:pPr algn="ctr" fontAlgn="t"/>
                      <a:endParaRPr lang="en-GB" sz="500" b="1" i="0" u="none" strike="noStrike" dirty="0" smtClean="0">
                        <a:solidFill>
                          <a:srgbClr val="000000"/>
                        </a:solidFill>
                        <a:effectLst/>
                        <a:latin typeface="Arial" panose="020B0604020202020204" pitchFamily="34" charset="0"/>
                      </a:endParaRPr>
                    </a:p>
                    <a:p>
                      <a:pPr algn="ctr" fontAlgn="t"/>
                      <a:r>
                        <a:rPr lang="en-GB" sz="500" b="1" i="0" u="none" strike="noStrike" dirty="0" smtClean="0">
                          <a:solidFill>
                            <a:srgbClr val="000000"/>
                          </a:solidFill>
                          <a:effectLst/>
                          <a:latin typeface="Arial" panose="020B0604020202020204" pitchFamily="34" charset="0"/>
                        </a:rPr>
                        <a:t>No </a:t>
                      </a:r>
                      <a:r>
                        <a:rPr lang="en-GB" sz="500" b="1" i="0" u="none" strike="noStrike" dirty="0">
                          <a:solidFill>
                            <a:srgbClr val="000000"/>
                          </a:solidFill>
                          <a:effectLst/>
                          <a:latin typeface="Arial" panose="020B0604020202020204" pitchFamily="34" charset="0"/>
                        </a:rPr>
                        <a:t>jobs at this grade</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10002"/>
                  </a:ext>
                </a:extLst>
              </a:tr>
              <a:tr h="392906">
                <a:tc>
                  <a:txBody>
                    <a:bodyPr/>
                    <a:lstStyle/>
                    <a:p>
                      <a:pPr algn="ctr" fontAlgn="t"/>
                      <a:endParaRPr lang="en-GB" sz="500" b="1" i="0" u="none" strike="noStrike" dirty="0" smtClean="0">
                        <a:solidFill>
                          <a:srgbClr val="000000"/>
                        </a:solidFill>
                        <a:effectLst/>
                        <a:latin typeface="Arial" panose="020B0604020202020204" pitchFamily="34" charset="0"/>
                      </a:endParaRPr>
                    </a:p>
                    <a:p>
                      <a:pPr algn="ctr" fontAlgn="t"/>
                      <a:endParaRPr lang="en-GB" sz="500" b="1" i="0" u="none" strike="noStrike" dirty="0" smtClean="0">
                        <a:solidFill>
                          <a:srgbClr val="000000"/>
                        </a:solidFill>
                        <a:effectLst/>
                        <a:latin typeface="Arial" panose="020B0604020202020204" pitchFamily="34" charset="0"/>
                      </a:endParaRPr>
                    </a:p>
                    <a:p>
                      <a:pPr algn="ctr" fontAlgn="t"/>
                      <a:r>
                        <a:rPr lang="en-GB" sz="500" b="1" i="0" u="none" strike="noStrike" dirty="0" smtClean="0">
                          <a:solidFill>
                            <a:srgbClr val="000000"/>
                          </a:solidFill>
                          <a:effectLst/>
                          <a:latin typeface="Arial" panose="020B0604020202020204" pitchFamily="34" charset="0"/>
                          <a:hlinkClick r:id="rId8"/>
                        </a:rPr>
                        <a:t>University Retail Administrative Assistant</a:t>
                      </a: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10003"/>
                  </a:ext>
                </a:extLst>
              </a:tr>
            </a:tbl>
          </a:graphicData>
        </a:graphic>
      </p:graphicFrame>
      <p:cxnSp>
        <p:nvCxnSpPr>
          <p:cNvPr id="20" name="Straight Connector 19"/>
          <p:cNvCxnSpPr/>
          <p:nvPr/>
        </p:nvCxnSpPr>
        <p:spPr>
          <a:xfrm flipV="1">
            <a:off x="2193414" y="812197"/>
            <a:ext cx="395504" cy="1"/>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193414" y="1366872"/>
            <a:ext cx="395504" cy="1"/>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514147" y="1380171"/>
            <a:ext cx="395504" cy="1"/>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21733" y="805459"/>
            <a:ext cx="380775" cy="1971"/>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extLst/>
          </p:nvPr>
        </p:nvGraphicFramePr>
        <p:xfrm>
          <a:off x="3909649" y="444696"/>
          <a:ext cx="904875" cy="1181587"/>
        </p:xfrm>
        <a:graphic>
          <a:graphicData uri="http://schemas.openxmlformats.org/drawingml/2006/table">
            <a:tbl>
              <a:tblPr/>
              <a:tblGrid>
                <a:gridCol w="904875">
                  <a:extLst>
                    <a:ext uri="{9D8B030D-6E8A-4147-A177-3AD203B41FA5}">
                      <a16:colId xmlns:a16="http://schemas.microsoft.com/office/drawing/2014/main" val="20000"/>
                    </a:ext>
                  </a:extLst>
                </a:gridCol>
              </a:tblGrid>
              <a:tr h="142875">
                <a:tc>
                  <a:txBody>
                    <a:bodyPr/>
                    <a:lstStyle/>
                    <a:p>
                      <a:pPr algn="ctr" fontAlgn="b"/>
                      <a:r>
                        <a:rPr lang="en-GB" sz="800" b="1" i="0" u="none" strike="noStrike" dirty="0">
                          <a:solidFill>
                            <a:srgbClr val="000000"/>
                          </a:solidFill>
                          <a:effectLst/>
                          <a:latin typeface="Arial" panose="020B0604020202020204" pitchFamily="34" charset="0"/>
                        </a:rPr>
                        <a:t>GRADE 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A8B1"/>
                    </a:solidFill>
                  </a:tcPr>
                </a:tc>
                <a:extLst>
                  <a:ext uri="{0D108BD9-81ED-4DB2-BD59-A6C34878D82A}">
                    <a16:rowId xmlns:a16="http://schemas.microsoft.com/office/drawing/2014/main" val="10000"/>
                  </a:ext>
                </a:extLst>
              </a:tr>
              <a:tr h="407194">
                <a:tc>
                  <a:txBody>
                    <a:bodyPr/>
                    <a:lstStyle/>
                    <a:p>
                      <a:pPr algn="ctr" fontAlgn="ctr"/>
                      <a:r>
                        <a:rPr lang="en-GB" sz="500" b="1" i="0" u="none" strike="noStrike" dirty="0">
                          <a:solidFill>
                            <a:srgbClr val="000000"/>
                          </a:solidFill>
                          <a:effectLst/>
                          <a:latin typeface="Arial" panose="020B0604020202020204" pitchFamily="34" charset="0"/>
                        </a:rPr>
                        <a:t>No jobs at this grade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001"/>
                  </a:ext>
                </a:extLst>
              </a:tr>
              <a:tr h="238612">
                <a:tc>
                  <a:txBody>
                    <a:bodyPr/>
                    <a:lstStyle/>
                    <a:p>
                      <a:pPr algn="ctr" fontAlgn="t"/>
                      <a:endParaRPr lang="en-GB" sz="200" b="1" i="0" u="none" strike="noStrike" dirty="0" smtClean="0">
                        <a:solidFill>
                          <a:srgbClr val="000000"/>
                        </a:solidFill>
                        <a:effectLst/>
                        <a:latin typeface="Arial" panose="020B0604020202020204" pitchFamily="34" charset="0"/>
                      </a:endParaRPr>
                    </a:p>
                    <a:p>
                      <a:pPr algn="ctr" fontAlgn="t"/>
                      <a:r>
                        <a:rPr lang="en-GB" sz="500" b="1" i="0" u="none" strike="noStrike" dirty="0" smtClean="0">
                          <a:solidFill>
                            <a:srgbClr val="000000"/>
                          </a:solidFill>
                          <a:effectLst/>
                          <a:latin typeface="Arial" panose="020B0604020202020204" pitchFamily="34" charset="0"/>
                          <a:hlinkClick r:id="rId9"/>
                        </a:rPr>
                        <a:t>Reception Helpdesk Assistant</a:t>
                      </a: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10002"/>
                  </a:ext>
                </a:extLst>
              </a:tr>
              <a:tr h="392906">
                <a:tc>
                  <a:txBody>
                    <a:bodyPr/>
                    <a:lstStyle/>
                    <a:p>
                      <a:pPr algn="ctr" fontAlgn="t"/>
                      <a:r>
                        <a:rPr lang="en-GB" sz="500" b="1" i="0" u="none" strike="noStrike" dirty="0" smtClean="0">
                          <a:solidFill>
                            <a:schemeClr val="tx1"/>
                          </a:solidFill>
                          <a:effectLst/>
                          <a:latin typeface="Arial" panose="020B0604020202020204" pitchFamily="34" charset="0"/>
                          <a:hlinkClick r:id="rId10"/>
                        </a:rPr>
                        <a:t>Senior Business Support Assistant</a:t>
                      </a:r>
                      <a:r>
                        <a:rPr lang="en-GB" sz="500" b="1" i="0" u="none" strike="noStrike" dirty="0">
                          <a:solidFill>
                            <a:srgbClr val="000000"/>
                          </a:solidFill>
                          <a:effectLst/>
                          <a:latin typeface="Arial" panose="020B0604020202020204" pitchFamily="34" charset="0"/>
                          <a:hlinkClick r:id="rId10"/>
                        </a:rPr>
                        <a:t/>
                      </a:r>
                      <a:br>
                        <a:rPr lang="en-GB" sz="500" b="1" i="0" u="none" strike="noStrike" dirty="0">
                          <a:solidFill>
                            <a:srgbClr val="000000"/>
                          </a:solidFill>
                          <a:effectLst/>
                          <a:latin typeface="Arial" panose="020B0604020202020204" pitchFamily="34" charset="0"/>
                          <a:hlinkClick r:id="rId10"/>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smtClean="0">
                          <a:solidFill>
                            <a:srgbClr val="000000"/>
                          </a:solidFill>
                          <a:effectLst/>
                          <a:latin typeface="Arial" panose="020B0604020202020204" pitchFamily="34" charset="0"/>
                          <a:hlinkClick r:id="rId11"/>
                        </a:rPr>
                        <a:t>Senior Event Durham Assistant</a:t>
                      </a: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10003"/>
                  </a:ext>
                </a:extLst>
              </a:tr>
            </a:tbl>
          </a:graphicData>
        </a:graphic>
      </p:graphicFrame>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112" y="95012"/>
            <a:ext cx="943818" cy="943818"/>
          </a:xfrm>
          <a:prstGeom prst="rect">
            <a:avLst/>
          </a:prstGeom>
        </p:spPr>
      </p:pic>
      <p:graphicFrame>
        <p:nvGraphicFramePr>
          <p:cNvPr id="29" name="Table 28"/>
          <p:cNvGraphicFramePr>
            <a:graphicFrameLocks noGrp="1"/>
          </p:cNvGraphicFramePr>
          <p:nvPr>
            <p:extLst/>
          </p:nvPr>
        </p:nvGraphicFramePr>
        <p:xfrm>
          <a:off x="5203933" y="444696"/>
          <a:ext cx="914400" cy="1195763"/>
        </p:xfrm>
        <a:graphic>
          <a:graphicData uri="http://schemas.openxmlformats.org/drawingml/2006/table">
            <a:tbl>
              <a:tblPr/>
              <a:tblGrid>
                <a:gridCol w="914400">
                  <a:extLst>
                    <a:ext uri="{9D8B030D-6E8A-4147-A177-3AD203B41FA5}">
                      <a16:colId xmlns:a16="http://schemas.microsoft.com/office/drawing/2014/main" val="20000"/>
                    </a:ext>
                  </a:extLst>
                </a:gridCol>
              </a:tblGrid>
              <a:tr h="142875">
                <a:tc>
                  <a:txBody>
                    <a:bodyPr/>
                    <a:lstStyle/>
                    <a:p>
                      <a:pPr algn="ctr" fontAlgn="b"/>
                      <a:r>
                        <a:rPr lang="en-GB" sz="800" b="1" i="0" u="none" strike="noStrike" dirty="0">
                          <a:solidFill>
                            <a:srgbClr val="000000"/>
                          </a:solidFill>
                          <a:effectLst/>
                          <a:latin typeface="Arial" panose="020B0604020202020204" pitchFamily="34" charset="0"/>
                        </a:rPr>
                        <a:t>GRADE 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A8B1"/>
                    </a:solidFill>
                  </a:tcPr>
                </a:tc>
                <a:extLst>
                  <a:ext uri="{0D108BD9-81ED-4DB2-BD59-A6C34878D82A}">
                    <a16:rowId xmlns:a16="http://schemas.microsoft.com/office/drawing/2014/main" val="10000"/>
                  </a:ext>
                </a:extLst>
              </a:tr>
              <a:tr h="407194">
                <a:tc>
                  <a:txBody>
                    <a:bodyPr/>
                    <a:lstStyle/>
                    <a:p>
                      <a:pPr algn="ctr" fontAlgn="ctr"/>
                      <a:r>
                        <a:rPr lang="en-GB" sz="500" b="1" i="0" u="none" strike="noStrike" dirty="0" smtClean="0">
                          <a:solidFill>
                            <a:schemeClr val="tx1"/>
                          </a:solidFill>
                          <a:effectLst/>
                          <a:latin typeface="Arial" panose="020B0604020202020204" pitchFamily="34" charset="0"/>
                          <a:hlinkClick r:id="rId13"/>
                        </a:rPr>
                        <a:t>Housekeeping and Cleaning Services Supervisor</a:t>
                      </a:r>
                      <a:endParaRPr lang="en-GB" sz="500" b="1" i="0" u="none" strike="noStrike" dirty="0">
                        <a:solidFill>
                          <a:schemeClr val="tx1"/>
                        </a:solidFill>
                        <a:effectLst/>
                        <a:latin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001"/>
                  </a:ext>
                </a:extLst>
              </a:tr>
              <a:tr h="252788">
                <a:tc>
                  <a:txBody>
                    <a:bodyPr/>
                    <a:lstStyle/>
                    <a:p>
                      <a:pPr algn="ctr" fontAlgn="t"/>
                      <a:r>
                        <a:rPr lang="en-GB" sz="500" b="1" i="0" u="none" strike="noStrike" dirty="0" smtClean="0">
                          <a:solidFill>
                            <a:srgbClr val="000000"/>
                          </a:solidFill>
                          <a:effectLst/>
                          <a:latin typeface="Arial" panose="020B0604020202020204" pitchFamily="34" charset="0"/>
                          <a:hlinkClick r:id="rId14"/>
                        </a:rPr>
                        <a:t>                                            </a:t>
                      </a:r>
                      <a:r>
                        <a:rPr lang="en-GB" sz="500" b="1" i="0" u="none" strike="noStrike" dirty="0" smtClean="0">
                          <a:solidFill>
                            <a:srgbClr val="000000"/>
                          </a:solidFill>
                          <a:effectLst/>
                          <a:latin typeface="Arial" panose="020B0604020202020204" pitchFamily="34" charset="0"/>
                          <a:hlinkClick r:id="rId13"/>
                        </a:rPr>
                        <a:t>Reception Helpdesk Supervisor</a:t>
                      </a: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10002"/>
                  </a:ext>
                </a:extLst>
              </a:tr>
              <a:tr h="392906">
                <a:tc>
                  <a:txBody>
                    <a:bodyPr/>
                    <a:lstStyle/>
                    <a:p>
                      <a:pPr algn="ctr" fontAlgn="t"/>
                      <a:endParaRPr lang="en-GB" sz="500" b="1" i="0" u="none" strike="noStrike" dirty="0" smtClean="0">
                        <a:solidFill>
                          <a:srgbClr val="000000"/>
                        </a:solidFill>
                        <a:effectLst/>
                        <a:latin typeface="Arial" panose="020B0604020202020204" pitchFamily="34" charset="0"/>
                      </a:endParaRPr>
                    </a:p>
                    <a:p>
                      <a:pPr algn="ctr" fontAlgn="t"/>
                      <a:r>
                        <a:rPr lang="en-GB" sz="500" b="1" i="0" u="none" strike="noStrike" dirty="0" smtClean="0">
                          <a:solidFill>
                            <a:srgbClr val="000000"/>
                          </a:solidFill>
                          <a:effectLst/>
                          <a:latin typeface="Arial" panose="020B0604020202020204" pitchFamily="34" charset="0"/>
                          <a:hlinkClick r:id="rId15"/>
                        </a:rPr>
                        <a:t>Facilitator (Accommodation and Facilities Services)</a:t>
                      </a: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10003"/>
                  </a:ext>
                </a:extLst>
              </a:tr>
            </a:tbl>
          </a:graphicData>
        </a:graphic>
      </p:graphicFrame>
      <p:cxnSp>
        <p:nvCxnSpPr>
          <p:cNvPr id="30" name="Straight Connector 29"/>
          <p:cNvCxnSpPr/>
          <p:nvPr/>
        </p:nvCxnSpPr>
        <p:spPr>
          <a:xfrm flipV="1">
            <a:off x="4820874" y="798525"/>
            <a:ext cx="365949" cy="6933"/>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821668" y="1388863"/>
            <a:ext cx="395504" cy="1"/>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graphicFrame>
        <p:nvGraphicFramePr>
          <p:cNvPr id="33" name="Table 32"/>
          <p:cNvGraphicFramePr>
            <a:graphicFrameLocks noGrp="1"/>
          </p:cNvGraphicFramePr>
          <p:nvPr>
            <p:extLst/>
          </p:nvPr>
        </p:nvGraphicFramePr>
        <p:xfrm>
          <a:off x="6512843" y="453762"/>
          <a:ext cx="904875" cy="2516732"/>
        </p:xfrm>
        <a:graphic>
          <a:graphicData uri="http://schemas.openxmlformats.org/drawingml/2006/table">
            <a:tbl>
              <a:tblPr/>
              <a:tblGrid>
                <a:gridCol w="904875">
                  <a:extLst>
                    <a:ext uri="{9D8B030D-6E8A-4147-A177-3AD203B41FA5}">
                      <a16:colId xmlns:a16="http://schemas.microsoft.com/office/drawing/2014/main" val="20000"/>
                    </a:ext>
                  </a:extLst>
                </a:gridCol>
              </a:tblGrid>
              <a:tr h="135017">
                <a:tc>
                  <a:txBody>
                    <a:bodyPr/>
                    <a:lstStyle/>
                    <a:p>
                      <a:pPr algn="ctr" fontAlgn="b"/>
                      <a:r>
                        <a:rPr lang="en-GB" sz="800" b="1" i="0" u="none" strike="noStrike" dirty="0">
                          <a:solidFill>
                            <a:srgbClr val="000000"/>
                          </a:solidFill>
                          <a:effectLst/>
                          <a:latin typeface="Arial" panose="020B0604020202020204" pitchFamily="34" charset="0"/>
                        </a:rPr>
                        <a:t>GRADE 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A8B1"/>
                    </a:solidFill>
                  </a:tcPr>
                </a:tc>
                <a:extLst>
                  <a:ext uri="{0D108BD9-81ED-4DB2-BD59-A6C34878D82A}">
                    <a16:rowId xmlns:a16="http://schemas.microsoft.com/office/drawing/2014/main" val="10000"/>
                  </a:ext>
                </a:extLst>
              </a:tr>
              <a:tr h="431947">
                <a:tc>
                  <a:txBody>
                    <a:bodyPr/>
                    <a:lstStyle/>
                    <a:p>
                      <a:pPr algn="ctr" fontAlgn="ctr"/>
                      <a:r>
                        <a:rPr lang="en-GB" sz="500" b="1" i="0" u="none" strike="noStrike" dirty="0">
                          <a:solidFill>
                            <a:srgbClr val="000000"/>
                          </a:solidFill>
                          <a:effectLst/>
                          <a:latin typeface="Arial" panose="020B0604020202020204" pitchFamily="34" charset="0"/>
                          <a:hlinkClick r:id="rId16"/>
                        </a:rPr>
                        <a:t>General Services Team Leader</a:t>
                      </a:r>
                      <a:br>
                        <a:rPr lang="en-GB" sz="500" b="1" i="0" u="none" strike="noStrike" dirty="0">
                          <a:solidFill>
                            <a:srgbClr val="000000"/>
                          </a:solidFill>
                          <a:effectLst/>
                          <a:latin typeface="Arial" panose="020B0604020202020204" pitchFamily="34" charset="0"/>
                          <a:hlinkClick r:id="rId16"/>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17"/>
                        </a:rPr>
                        <a:t>Postal and Delivery </a:t>
                      </a:r>
                      <a:r>
                        <a:rPr lang="en-GB" sz="500" b="1" i="0" u="none" strike="noStrike" dirty="0" smtClean="0">
                          <a:solidFill>
                            <a:srgbClr val="000000"/>
                          </a:solidFill>
                          <a:effectLst/>
                          <a:latin typeface="Arial" panose="020B0604020202020204" pitchFamily="34" charset="0"/>
                          <a:hlinkClick r:id="rId17"/>
                        </a:rPr>
                        <a:t>Services Team </a:t>
                      </a:r>
                      <a:r>
                        <a:rPr lang="en-GB" sz="500" b="1" i="0" u="none" strike="noStrike" dirty="0">
                          <a:solidFill>
                            <a:srgbClr val="000000"/>
                          </a:solidFill>
                          <a:effectLst/>
                          <a:latin typeface="Arial" panose="020B0604020202020204" pitchFamily="34" charset="0"/>
                          <a:hlinkClick r:id="rId17"/>
                        </a:rPr>
                        <a:t>Leader</a:t>
                      </a:r>
                      <a:endParaRPr lang="en-GB" sz="500" b="1" i="0" u="none" strike="noStrike" dirty="0">
                        <a:solidFill>
                          <a:srgbClr val="000000"/>
                        </a:solidFill>
                        <a:effectLst/>
                        <a:latin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001"/>
                  </a:ext>
                </a:extLst>
              </a:tr>
              <a:tr h="830104">
                <a:tc>
                  <a:txBody>
                    <a:bodyPr/>
                    <a:lstStyle/>
                    <a:p>
                      <a:pPr algn="ctr" fontAlgn="b"/>
                      <a:r>
                        <a:rPr lang="en-GB" sz="500" b="1" i="0" u="none" strike="noStrike" dirty="0">
                          <a:solidFill>
                            <a:srgbClr val="000000"/>
                          </a:solidFill>
                          <a:effectLst/>
                          <a:latin typeface="Arial" panose="020B0604020202020204" pitchFamily="34" charset="0"/>
                          <a:hlinkClick r:id="rId18"/>
                        </a:rPr>
                        <a:t>Event Durham Coordinator (Sales)</a:t>
                      </a:r>
                      <a:br>
                        <a:rPr lang="en-GB" sz="500" b="1" i="0" u="none" strike="noStrike" dirty="0">
                          <a:solidFill>
                            <a:srgbClr val="000000"/>
                          </a:solidFill>
                          <a:effectLst/>
                          <a:latin typeface="Arial" panose="020B0604020202020204" pitchFamily="34" charset="0"/>
                          <a:hlinkClick r:id="rId18"/>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19"/>
                        </a:rPr>
                        <a:t>Event Durham Coordinator (Corporate)</a:t>
                      </a:r>
                      <a:br>
                        <a:rPr lang="en-GB" sz="500" b="1" i="0" u="none" strike="noStrike" dirty="0">
                          <a:solidFill>
                            <a:srgbClr val="000000"/>
                          </a:solidFill>
                          <a:effectLst/>
                          <a:latin typeface="Arial" panose="020B0604020202020204" pitchFamily="34" charset="0"/>
                          <a:hlinkClick r:id="rId19"/>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20"/>
                        </a:rPr>
                        <a:t>Event Durham Coordinator (Customer Relations)</a:t>
                      </a: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21"/>
                        </a:rPr>
                        <a:t>Event Durham Coordinator (Event Management</a:t>
                      </a:r>
                      <a:r>
                        <a:rPr lang="en-GB" sz="500" b="1" i="0" u="none" strike="noStrike" dirty="0" smtClean="0">
                          <a:solidFill>
                            <a:srgbClr val="000000"/>
                          </a:solidFill>
                          <a:effectLst/>
                          <a:latin typeface="Arial" panose="020B0604020202020204" pitchFamily="34" charset="0"/>
                          <a:hlinkClick r:id="rId21"/>
                        </a:rPr>
                        <a:t>)</a:t>
                      </a:r>
                      <a:endParaRPr lang="en-GB" sz="500" b="1" i="0" u="none" strike="noStrike" dirty="0" smtClean="0">
                        <a:solidFill>
                          <a:srgbClr val="000000"/>
                        </a:solidFill>
                        <a:effectLst/>
                        <a:latin typeface="Arial" panose="020B0604020202020204" pitchFamily="34" charset="0"/>
                      </a:endParaRPr>
                    </a:p>
                    <a:p>
                      <a:pPr algn="ctr" fontAlgn="b"/>
                      <a:endParaRPr lang="en-GB" sz="500" b="1" i="0" u="none" strike="noStrike" dirty="0">
                        <a:solidFill>
                          <a:srgbClr val="000000"/>
                        </a:solidFill>
                        <a:effectLst/>
                        <a:latin typeface="Arial" panose="020B0604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10002"/>
                  </a:ext>
                </a:extLst>
              </a:tr>
              <a:tr h="990645">
                <a:tc>
                  <a:txBody>
                    <a:bodyPr/>
                    <a:lstStyle/>
                    <a:p>
                      <a:pPr algn="ctr" fontAlgn="t"/>
                      <a:endParaRPr lang="en-GB" sz="200" b="1" i="0" u="none" strike="noStrike" dirty="0" smtClean="0">
                        <a:solidFill>
                          <a:srgbClr val="000000"/>
                        </a:solidFill>
                        <a:effectLst/>
                        <a:latin typeface="Arial" panose="020B0604020202020204" pitchFamily="34" charset="0"/>
                      </a:endParaRPr>
                    </a:p>
                    <a:p>
                      <a:pPr algn="ctr" fontAlgn="t"/>
                      <a:r>
                        <a:rPr lang="en-GB" sz="500" b="1" i="0" u="none" strike="noStrike" dirty="0" smtClean="0">
                          <a:solidFill>
                            <a:srgbClr val="000000"/>
                          </a:solidFill>
                          <a:effectLst/>
                          <a:latin typeface="Arial" panose="020B0604020202020204" pitchFamily="34" charset="0"/>
                          <a:hlinkClick r:id="rId22"/>
                        </a:rPr>
                        <a:t>Personal </a:t>
                      </a:r>
                      <a:r>
                        <a:rPr lang="en-GB" sz="500" b="1" i="0" u="none" strike="noStrike" dirty="0">
                          <a:solidFill>
                            <a:srgbClr val="000000"/>
                          </a:solidFill>
                          <a:effectLst/>
                          <a:latin typeface="Arial" panose="020B0604020202020204" pitchFamily="34" charset="0"/>
                          <a:hlinkClick r:id="rId22"/>
                        </a:rPr>
                        <a:t>Assistant</a:t>
                      </a:r>
                      <a:br>
                        <a:rPr lang="en-GB" sz="500" b="1" i="0" u="none" strike="noStrike" dirty="0">
                          <a:solidFill>
                            <a:srgbClr val="000000"/>
                          </a:solidFill>
                          <a:effectLst/>
                          <a:latin typeface="Arial" panose="020B0604020202020204" pitchFamily="34" charset="0"/>
                          <a:hlinkClick r:id="rId22"/>
                        </a:rPr>
                      </a:br>
                      <a:r>
                        <a:rPr lang="en-GB" sz="500" b="1" i="0" u="none" strike="noStrike" dirty="0" smtClean="0">
                          <a:solidFill>
                            <a:srgbClr val="000000"/>
                          </a:solidFill>
                          <a:effectLst/>
                          <a:latin typeface="Arial" panose="020B0604020202020204" pitchFamily="34" charset="0"/>
                          <a:hlinkClick r:id="rId23"/>
                        </a:rPr>
                        <a:t>Programme </a:t>
                      </a:r>
                      <a:r>
                        <a:rPr lang="en-GB" sz="500" b="1" i="0" u="none" strike="noStrike" dirty="0">
                          <a:solidFill>
                            <a:srgbClr val="000000"/>
                          </a:solidFill>
                          <a:effectLst/>
                          <a:latin typeface="Arial" panose="020B0604020202020204" pitchFamily="34" charset="0"/>
                          <a:hlinkClick r:id="rId23"/>
                        </a:rPr>
                        <a:t>Coordinator</a:t>
                      </a:r>
                      <a:br>
                        <a:rPr lang="en-GB" sz="500" b="1" i="0" u="none" strike="noStrike" dirty="0">
                          <a:solidFill>
                            <a:srgbClr val="000000"/>
                          </a:solidFill>
                          <a:effectLst/>
                          <a:latin typeface="Arial" panose="020B0604020202020204" pitchFamily="34" charset="0"/>
                          <a:hlinkClick r:id="rId23"/>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24"/>
                        </a:rPr>
                        <a:t>Business Support Team Leader</a:t>
                      </a:r>
                      <a:br>
                        <a:rPr lang="en-GB" sz="500" b="1" i="0" u="none" strike="noStrike" dirty="0">
                          <a:solidFill>
                            <a:srgbClr val="000000"/>
                          </a:solidFill>
                          <a:effectLst/>
                          <a:latin typeface="Arial" panose="020B0604020202020204" pitchFamily="34" charset="0"/>
                          <a:hlinkClick r:id="rId24"/>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25"/>
                        </a:rPr>
                        <a:t>Business Systems Analyst</a:t>
                      </a: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26"/>
                        </a:rPr>
                        <a:t>University Retail Team Leader</a:t>
                      </a:r>
                      <a:br>
                        <a:rPr lang="en-GB" sz="500" b="1" i="0" u="none" strike="noStrike" dirty="0">
                          <a:solidFill>
                            <a:srgbClr val="000000"/>
                          </a:solidFill>
                          <a:effectLst/>
                          <a:latin typeface="Arial" panose="020B0604020202020204" pitchFamily="34" charset="0"/>
                          <a:hlinkClick r:id="rId26"/>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27"/>
                        </a:rPr>
                        <a:t>Estates and </a:t>
                      </a:r>
                      <a:r>
                        <a:rPr lang="en-GB" sz="500" b="1" i="0" u="none" strike="noStrike" dirty="0" smtClean="0">
                          <a:solidFill>
                            <a:srgbClr val="000000"/>
                          </a:solidFill>
                          <a:effectLst/>
                          <a:latin typeface="Arial" panose="020B0604020202020204" pitchFamily="34" charset="0"/>
                          <a:hlinkClick r:id="rId27"/>
                        </a:rPr>
                        <a:t>Facilities </a:t>
                      </a:r>
                      <a:r>
                        <a:rPr lang="en-GB" sz="500" b="1" i="0" u="none" strike="noStrike" dirty="0">
                          <a:solidFill>
                            <a:srgbClr val="000000"/>
                          </a:solidFill>
                          <a:effectLst/>
                          <a:latin typeface="Arial" panose="020B0604020202020204" pitchFamily="34" charset="0"/>
                          <a:hlinkClick r:id="rId27"/>
                        </a:rPr>
                        <a:t>Relationship Coordinator</a:t>
                      </a: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10003"/>
                  </a:ext>
                </a:extLst>
              </a:tr>
            </a:tbl>
          </a:graphicData>
        </a:graphic>
      </p:graphicFrame>
      <p:cxnSp>
        <p:nvCxnSpPr>
          <p:cNvPr id="34" name="Straight Connector 33"/>
          <p:cNvCxnSpPr/>
          <p:nvPr/>
        </p:nvCxnSpPr>
        <p:spPr>
          <a:xfrm>
            <a:off x="6118333" y="798525"/>
            <a:ext cx="389156" cy="0"/>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graphicFrame>
        <p:nvGraphicFramePr>
          <p:cNvPr id="43" name="Table 42"/>
          <p:cNvGraphicFramePr>
            <a:graphicFrameLocks noGrp="1"/>
          </p:cNvGraphicFramePr>
          <p:nvPr>
            <p:extLst/>
          </p:nvPr>
        </p:nvGraphicFramePr>
        <p:xfrm>
          <a:off x="6490998" y="3248506"/>
          <a:ext cx="914400" cy="1202605"/>
        </p:xfrm>
        <a:graphic>
          <a:graphicData uri="http://schemas.openxmlformats.org/drawingml/2006/table">
            <a:tbl>
              <a:tblPr/>
              <a:tblGrid>
                <a:gridCol w="914400">
                  <a:extLst>
                    <a:ext uri="{9D8B030D-6E8A-4147-A177-3AD203B41FA5}">
                      <a16:colId xmlns:a16="http://schemas.microsoft.com/office/drawing/2014/main" val="20000"/>
                    </a:ext>
                  </a:extLst>
                </a:gridCol>
              </a:tblGrid>
              <a:tr h="153913">
                <a:tc>
                  <a:txBody>
                    <a:bodyPr/>
                    <a:lstStyle/>
                    <a:p>
                      <a:pPr algn="ctr" fontAlgn="b"/>
                      <a:r>
                        <a:rPr lang="en-GB" sz="800" b="1" i="0" u="none" strike="noStrike" dirty="0">
                          <a:solidFill>
                            <a:srgbClr val="000000"/>
                          </a:solidFill>
                          <a:effectLst/>
                          <a:latin typeface="Arial" panose="020B0604020202020204" pitchFamily="34" charset="0"/>
                        </a:rPr>
                        <a:t>GRADE 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A8B1"/>
                    </a:solidFill>
                  </a:tcPr>
                </a:tc>
                <a:extLst>
                  <a:ext uri="{0D108BD9-81ED-4DB2-BD59-A6C34878D82A}">
                    <a16:rowId xmlns:a16="http://schemas.microsoft.com/office/drawing/2014/main" val="10000"/>
                  </a:ext>
                </a:extLst>
              </a:tr>
              <a:tr h="217525">
                <a:tc>
                  <a:txBody>
                    <a:bodyPr/>
                    <a:lstStyle/>
                    <a:p>
                      <a:pPr algn="ctr" fontAlgn="ctr"/>
                      <a:r>
                        <a:rPr lang="en-GB" sz="500" b="1" i="0" u="none" strike="noStrike" dirty="0">
                          <a:solidFill>
                            <a:srgbClr val="000000"/>
                          </a:solidFill>
                          <a:effectLst/>
                          <a:latin typeface="Arial" panose="020B0604020202020204" pitchFamily="34" charset="0"/>
                        </a:rPr>
                        <a:t>No jobs at this grade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001"/>
                  </a:ext>
                </a:extLst>
              </a:tr>
              <a:tr h="290623">
                <a:tc>
                  <a:txBody>
                    <a:bodyPr/>
                    <a:lstStyle/>
                    <a:p>
                      <a:pPr algn="ctr" fontAlgn="t"/>
                      <a:endParaRPr lang="en-GB" sz="500" b="1" i="0" u="none" strike="noStrike" dirty="0" smtClean="0">
                        <a:solidFill>
                          <a:srgbClr val="000000"/>
                        </a:solidFill>
                        <a:effectLst/>
                        <a:latin typeface="Arial" panose="020B0604020202020204" pitchFamily="34" charset="0"/>
                      </a:endParaRPr>
                    </a:p>
                    <a:p>
                      <a:pPr marL="0" algn="ctr" defTabSz="457200" rtl="0" eaLnBrk="1" fontAlgn="t" latinLnBrk="0" hangingPunct="1"/>
                      <a:r>
                        <a:rPr lang="en-GB" sz="500" b="1" i="0" u="none" strike="noStrike" kern="1200" dirty="0" smtClean="0">
                          <a:solidFill>
                            <a:schemeClr val="tx1"/>
                          </a:solidFill>
                          <a:effectLst/>
                          <a:latin typeface="Arial" panose="020B0604020202020204" pitchFamily="34" charset="0"/>
                          <a:ea typeface="+mn-ea"/>
                          <a:cs typeface="+mn-cs"/>
                          <a:hlinkClick r:id="rId28"/>
                        </a:rPr>
                        <a:t>Assistant </a:t>
                      </a:r>
                      <a:r>
                        <a:rPr lang="en-GB" sz="500" b="1" i="0" u="none" strike="noStrike" kern="1200" dirty="0">
                          <a:solidFill>
                            <a:schemeClr val="tx1"/>
                          </a:solidFill>
                          <a:effectLst/>
                          <a:latin typeface="Arial" panose="020B0604020202020204" pitchFamily="34" charset="0"/>
                          <a:ea typeface="+mn-ea"/>
                          <a:cs typeface="+mn-cs"/>
                          <a:hlinkClick r:id="rId28"/>
                        </a:rPr>
                        <a:t>Event Durham Manager</a:t>
                      </a:r>
                      <a:endParaRPr lang="en-GB" sz="500" b="1" i="0" u="none" strike="noStrike" kern="1200" dirty="0">
                        <a:solidFill>
                          <a:schemeClr val="tx1"/>
                        </a:solidFill>
                        <a:effectLst/>
                        <a:latin typeface="Arial" panose="020B0604020202020204" pitchFamily="34" charset="0"/>
                        <a:ea typeface="+mn-ea"/>
                        <a:cs typeface="+mn-cs"/>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10002"/>
                  </a:ext>
                </a:extLst>
              </a:tr>
              <a:tr h="342234">
                <a:tc>
                  <a:txBody>
                    <a:bodyPr/>
                    <a:lstStyle/>
                    <a:p>
                      <a:pPr algn="ctr" fontAlgn="t"/>
                      <a:endParaRPr lang="en-GB" sz="500" b="1" i="0" u="none" strike="noStrike" dirty="0" smtClean="0">
                        <a:solidFill>
                          <a:srgbClr val="000000"/>
                        </a:solidFill>
                        <a:effectLst/>
                        <a:latin typeface="Arial" panose="020B0604020202020204" pitchFamily="34" charset="0"/>
                      </a:endParaRPr>
                    </a:p>
                    <a:p>
                      <a:pPr algn="ctr" fontAlgn="t"/>
                      <a:r>
                        <a:rPr lang="en-GB" sz="500" b="1" i="0" u="none" strike="noStrike" dirty="0" smtClean="0">
                          <a:solidFill>
                            <a:srgbClr val="000000"/>
                          </a:solidFill>
                          <a:effectLst/>
                          <a:latin typeface="Arial" panose="020B0604020202020204" pitchFamily="34" charset="0"/>
                          <a:hlinkClick r:id="rId29"/>
                        </a:rPr>
                        <a:t>Assistant </a:t>
                      </a:r>
                      <a:r>
                        <a:rPr lang="en-GB" sz="500" b="1" i="0" u="none" strike="noStrike" dirty="0">
                          <a:solidFill>
                            <a:srgbClr val="000000"/>
                          </a:solidFill>
                          <a:effectLst/>
                          <a:latin typeface="Arial" panose="020B0604020202020204" pitchFamily="34" charset="0"/>
                          <a:hlinkClick r:id="rId29"/>
                        </a:rPr>
                        <a:t>Fire </a:t>
                      </a:r>
                      <a:r>
                        <a:rPr lang="en-GB" sz="500" b="1" i="0" u="none" strike="noStrike" dirty="0" smtClean="0">
                          <a:solidFill>
                            <a:srgbClr val="000000"/>
                          </a:solidFill>
                          <a:effectLst/>
                          <a:latin typeface="Arial" panose="020B0604020202020204" pitchFamily="34" charset="0"/>
                          <a:hlinkClick r:id=""/>
                        </a:rPr>
                        <a:t>Safety</a:t>
                      </a:r>
                    </a:p>
                    <a:p>
                      <a:pPr algn="ctr" fontAlgn="t"/>
                      <a:r>
                        <a:rPr lang="en-GB" sz="500" b="1" i="0" u="none" strike="noStrike" dirty="0" smtClean="0">
                          <a:solidFill>
                            <a:srgbClr val="000000"/>
                          </a:solidFill>
                          <a:effectLst/>
                          <a:latin typeface="Arial" panose="020B0604020202020204" pitchFamily="34" charset="0"/>
                          <a:hlinkClick r:id=""/>
                        </a:rPr>
                        <a:t>Manager</a:t>
                      </a:r>
                      <a:endParaRPr lang="en-GB" sz="500" b="1" i="0" u="none" strike="noStrike" dirty="0" smtClean="0">
                        <a:solidFill>
                          <a:srgbClr val="000000"/>
                        </a:solidFill>
                        <a:effectLst/>
                        <a:latin typeface="Arial" panose="020B0604020202020204" pitchFamily="34" charset="0"/>
                      </a:endParaRPr>
                    </a:p>
                    <a:p>
                      <a:pPr algn="ctr" fontAlgn="t"/>
                      <a:endParaRPr lang="en-GB" sz="500" b="1" i="0" u="none" strike="noStrike" dirty="0" smtClean="0">
                        <a:solidFill>
                          <a:srgbClr val="000000"/>
                        </a:solidFill>
                        <a:effectLst/>
                        <a:latin typeface="Arial" panose="020B0604020202020204" pitchFamily="34" charset="0"/>
                      </a:endParaRPr>
                    </a:p>
                    <a:p>
                      <a:pPr algn="ctr" fontAlgn="t"/>
                      <a:endParaRPr lang="en-GB" sz="500" b="1" i="0" u="none" strike="noStrike" dirty="0" smtClean="0">
                        <a:solidFill>
                          <a:srgbClr val="000000"/>
                        </a:solidFill>
                        <a:effectLst/>
                        <a:latin typeface="Arial" panose="020B0604020202020204" pitchFamily="34" charset="0"/>
                      </a:endParaRPr>
                    </a:p>
                    <a:p>
                      <a:pPr algn="ctr" fontAlgn="t"/>
                      <a:endParaRPr lang="en-GB" sz="500" b="1" i="0" u="none" strike="noStrike" dirty="0" smtClean="0">
                        <a:solidFill>
                          <a:srgbClr val="000000"/>
                        </a:solidFill>
                        <a:effectLst/>
                        <a:latin typeface="Arial" panose="020B0604020202020204" pitchFamily="34" charset="0"/>
                      </a:endParaRPr>
                    </a:p>
                    <a:p>
                      <a:pPr algn="ctr" fontAlgn="t"/>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10003"/>
                  </a:ext>
                </a:extLst>
              </a:tr>
            </a:tbl>
          </a:graphicData>
        </a:graphic>
      </p:graphicFrame>
      <p:cxnSp>
        <p:nvCxnSpPr>
          <p:cNvPr id="63" name="Straight Connector 62"/>
          <p:cNvCxnSpPr/>
          <p:nvPr/>
        </p:nvCxnSpPr>
        <p:spPr>
          <a:xfrm>
            <a:off x="7660319" y="2367516"/>
            <a:ext cx="0" cy="1782307"/>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30"/>
          <a:stretch>
            <a:fillRect/>
          </a:stretch>
        </p:blipFill>
        <p:spPr>
          <a:xfrm>
            <a:off x="666876" y="1292422"/>
            <a:ext cx="200026" cy="192881"/>
          </a:xfrm>
          <a:prstGeom prst="rect">
            <a:avLst/>
          </a:prstGeom>
        </p:spPr>
      </p:pic>
      <p:pic>
        <p:nvPicPr>
          <p:cNvPr id="67" name="Picture 66"/>
          <p:cNvPicPr>
            <a:picLocks noChangeAspect="1"/>
          </p:cNvPicPr>
          <p:nvPr/>
        </p:nvPicPr>
        <p:blipFill>
          <a:blip r:embed="rId31"/>
          <a:stretch>
            <a:fillRect/>
          </a:stretch>
        </p:blipFill>
        <p:spPr>
          <a:xfrm>
            <a:off x="676290" y="693961"/>
            <a:ext cx="207169" cy="209128"/>
          </a:xfrm>
          <a:prstGeom prst="rect">
            <a:avLst/>
          </a:prstGeom>
        </p:spPr>
      </p:pic>
      <p:pic>
        <p:nvPicPr>
          <p:cNvPr id="68" name="Picture 67"/>
          <p:cNvPicPr>
            <a:picLocks noChangeAspect="1"/>
          </p:cNvPicPr>
          <p:nvPr/>
        </p:nvPicPr>
        <p:blipFill>
          <a:blip r:embed="rId32"/>
          <a:stretch>
            <a:fillRect/>
          </a:stretch>
        </p:blipFill>
        <p:spPr>
          <a:xfrm>
            <a:off x="664212" y="987621"/>
            <a:ext cx="207169" cy="207169"/>
          </a:xfrm>
          <a:prstGeom prst="rect">
            <a:avLst/>
          </a:prstGeom>
        </p:spPr>
      </p:pic>
      <p:cxnSp>
        <p:nvCxnSpPr>
          <p:cNvPr id="100" name="Straight Connector 99"/>
          <p:cNvCxnSpPr/>
          <p:nvPr/>
        </p:nvCxnSpPr>
        <p:spPr>
          <a:xfrm>
            <a:off x="7398669" y="4149823"/>
            <a:ext cx="273154" cy="0"/>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graphicFrame>
        <p:nvGraphicFramePr>
          <p:cNvPr id="105" name="Table 104"/>
          <p:cNvGraphicFramePr>
            <a:graphicFrameLocks noGrp="1"/>
          </p:cNvGraphicFramePr>
          <p:nvPr>
            <p:extLst/>
          </p:nvPr>
        </p:nvGraphicFramePr>
        <p:xfrm>
          <a:off x="5205983" y="3245623"/>
          <a:ext cx="919304" cy="1225548"/>
        </p:xfrm>
        <a:graphic>
          <a:graphicData uri="http://schemas.openxmlformats.org/drawingml/2006/table">
            <a:tbl>
              <a:tblPr/>
              <a:tblGrid>
                <a:gridCol w="919304">
                  <a:extLst>
                    <a:ext uri="{9D8B030D-6E8A-4147-A177-3AD203B41FA5}">
                      <a16:colId xmlns:a16="http://schemas.microsoft.com/office/drawing/2014/main" val="20000"/>
                    </a:ext>
                  </a:extLst>
                </a:gridCol>
              </a:tblGrid>
              <a:tr h="142875">
                <a:tc>
                  <a:txBody>
                    <a:bodyPr/>
                    <a:lstStyle/>
                    <a:p>
                      <a:pPr algn="ctr" fontAlgn="b"/>
                      <a:r>
                        <a:rPr lang="en-GB" sz="800" b="1" i="0" u="none" strike="noStrike" dirty="0">
                          <a:solidFill>
                            <a:srgbClr val="000000"/>
                          </a:solidFill>
                          <a:effectLst/>
                          <a:latin typeface="Arial" panose="020B0604020202020204" pitchFamily="34" charset="0"/>
                        </a:rPr>
                        <a:t>GRADE 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A8B1"/>
                    </a:solidFill>
                  </a:tcPr>
                </a:tc>
                <a:extLst>
                  <a:ext uri="{0D108BD9-81ED-4DB2-BD59-A6C34878D82A}">
                    <a16:rowId xmlns:a16="http://schemas.microsoft.com/office/drawing/2014/main" val="10000"/>
                  </a:ext>
                </a:extLst>
              </a:tr>
              <a:tr h="226375">
                <a:tc>
                  <a:txBody>
                    <a:bodyPr/>
                    <a:lstStyle/>
                    <a:p>
                      <a:pPr algn="ctr" fontAlgn="ctr"/>
                      <a:r>
                        <a:rPr lang="en-GB" sz="500" b="1" i="0" u="none" strike="noStrike" dirty="0">
                          <a:solidFill>
                            <a:srgbClr val="000000"/>
                          </a:solidFill>
                          <a:effectLst/>
                          <a:latin typeface="Arial" panose="020B0604020202020204" pitchFamily="34" charset="0"/>
                          <a:hlinkClick r:id="rId33"/>
                        </a:rPr>
                        <a:t>Housekeeping, Cleaning and General Services Manager</a:t>
                      </a:r>
                      <a:endParaRPr lang="en-GB" sz="500" b="1" i="0" u="none" strike="noStrike" dirty="0">
                        <a:solidFill>
                          <a:srgbClr val="000000"/>
                        </a:solidFill>
                        <a:effectLst/>
                        <a:latin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001"/>
                  </a:ext>
                </a:extLst>
              </a:tr>
              <a:tr h="314325">
                <a:tc>
                  <a:txBody>
                    <a:bodyPr/>
                    <a:lstStyle/>
                    <a:p>
                      <a:pPr algn="ctr" fontAlgn="t"/>
                      <a:endParaRPr lang="en-GB" sz="200" b="1" i="0" u="none" strike="noStrike" dirty="0" smtClean="0">
                        <a:solidFill>
                          <a:srgbClr val="000000"/>
                        </a:solidFill>
                        <a:effectLst/>
                        <a:latin typeface="Arial" panose="020B0604020202020204" pitchFamily="34" charset="0"/>
                      </a:endParaRPr>
                    </a:p>
                    <a:p>
                      <a:pPr marL="0" algn="ctr" defTabSz="457200" rtl="0" eaLnBrk="1" fontAlgn="t" latinLnBrk="0" hangingPunct="1"/>
                      <a:r>
                        <a:rPr lang="en-GB" sz="500" b="1" i="0" u="none" strike="noStrike" kern="1200" dirty="0" smtClean="0">
                          <a:solidFill>
                            <a:srgbClr val="000000"/>
                          </a:solidFill>
                          <a:effectLst/>
                          <a:latin typeface="Arial" panose="020B0604020202020204" pitchFamily="34" charset="0"/>
                          <a:ea typeface="+mn-ea"/>
                          <a:cs typeface="+mn-cs"/>
                          <a:hlinkClick r:id="rId34"/>
                        </a:rPr>
                        <a:t>Reception </a:t>
                      </a:r>
                      <a:r>
                        <a:rPr lang="en-GB" sz="500" b="1" i="0" u="none" strike="noStrike" kern="1200" dirty="0">
                          <a:solidFill>
                            <a:srgbClr val="000000"/>
                          </a:solidFill>
                          <a:effectLst/>
                          <a:latin typeface="Arial" panose="020B0604020202020204" pitchFamily="34" charset="0"/>
                          <a:ea typeface="+mn-ea"/>
                          <a:cs typeface="+mn-cs"/>
                          <a:hlinkClick r:id="rId34"/>
                        </a:rPr>
                        <a:t>Helpdesk Manager</a:t>
                      </a:r>
                      <a:br>
                        <a:rPr lang="en-GB" sz="500" b="1" i="0" u="none" strike="noStrike" kern="1200" dirty="0">
                          <a:solidFill>
                            <a:srgbClr val="000000"/>
                          </a:solidFill>
                          <a:effectLst/>
                          <a:latin typeface="Arial" panose="020B0604020202020204" pitchFamily="34" charset="0"/>
                          <a:ea typeface="+mn-ea"/>
                          <a:cs typeface="+mn-cs"/>
                          <a:hlinkClick r:id="rId34"/>
                        </a:rPr>
                      </a:br>
                      <a:r>
                        <a:rPr lang="en-GB" sz="500" b="1" i="0" u="none" strike="noStrike" kern="1200" dirty="0">
                          <a:solidFill>
                            <a:srgbClr val="000000"/>
                          </a:solidFill>
                          <a:effectLst/>
                          <a:latin typeface="Arial" panose="020B0604020202020204" pitchFamily="34" charset="0"/>
                          <a:ea typeface="+mn-ea"/>
                          <a:cs typeface="+mn-cs"/>
                        </a:rPr>
                        <a:t/>
                      </a:r>
                      <a:br>
                        <a:rPr lang="en-GB" sz="500" b="1" i="0" u="none" strike="noStrike" kern="1200" dirty="0">
                          <a:solidFill>
                            <a:srgbClr val="000000"/>
                          </a:solidFill>
                          <a:effectLst/>
                          <a:latin typeface="Arial" panose="020B0604020202020204" pitchFamily="34" charset="0"/>
                          <a:ea typeface="+mn-ea"/>
                          <a:cs typeface="+mn-cs"/>
                        </a:rPr>
                      </a:br>
                      <a:r>
                        <a:rPr lang="en-GB" sz="500" b="1" i="0" u="none" strike="noStrike" kern="1200" dirty="0">
                          <a:solidFill>
                            <a:srgbClr val="000000"/>
                          </a:solidFill>
                          <a:effectLst/>
                          <a:latin typeface="Arial" panose="020B0604020202020204" pitchFamily="34" charset="0"/>
                          <a:ea typeface="+mn-ea"/>
                          <a:cs typeface="+mn-cs"/>
                          <a:hlinkClick r:id="rId35"/>
                        </a:rPr>
                        <a:t>Event Durham Manager</a:t>
                      </a:r>
                      <a:endParaRPr lang="en-GB" sz="500" b="1" i="0" u="none" strike="noStrike" kern="1200" dirty="0">
                        <a:solidFill>
                          <a:srgbClr val="000000"/>
                        </a:solidFill>
                        <a:effectLst/>
                        <a:latin typeface="Arial" panose="020B0604020202020204" pitchFamily="34" charset="0"/>
                        <a:ea typeface="+mn-ea"/>
                        <a:cs typeface="+mn-cs"/>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10002"/>
                  </a:ext>
                </a:extLst>
              </a:tr>
              <a:tr h="541973">
                <a:tc>
                  <a:txBody>
                    <a:bodyPr/>
                    <a:lstStyle/>
                    <a:p>
                      <a:pPr algn="ctr" fontAlgn="t"/>
                      <a:r>
                        <a:rPr lang="en-GB" sz="500" b="1" i="0" u="none" strike="noStrike" dirty="0">
                          <a:solidFill>
                            <a:srgbClr val="000000"/>
                          </a:solidFill>
                          <a:effectLst/>
                          <a:latin typeface="Arial" panose="020B0604020202020204" pitchFamily="34" charset="0"/>
                          <a:hlinkClick r:id="rId36"/>
                        </a:rPr>
                        <a:t>Estates and </a:t>
                      </a:r>
                      <a:r>
                        <a:rPr lang="en-GB" sz="500" b="1" i="0" u="none" strike="noStrike" dirty="0" smtClean="0">
                          <a:solidFill>
                            <a:srgbClr val="000000"/>
                          </a:solidFill>
                          <a:effectLst/>
                          <a:latin typeface="Arial" panose="020B0604020202020204" pitchFamily="34" charset="0"/>
                          <a:hlinkClick r:id="rId36"/>
                        </a:rPr>
                        <a:t>Facilities </a:t>
                      </a:r>
                      <a:r>
                        <a:rPr lang="en-GB" sz="500" b="1" i="0" u="none" strike="noStrike" dirty="0">
                          <a:solidFill>
                            <a:srgbClr val="000000"/>
                          </a:solidFill>
                          <a:effectLst/>
                          <a:latin typeface="Arial" panose="020B0604020202020204" pitchFamily="34" charset="0"/>
                          <a:hlinkClick r:id="rId36"/>
                        </a:rPr>
                        <a:t>Relationship Manager</a:t>
                      </a: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37"/>
                        </a:rPr>
                        <a:t/>
                      </a:r>
                      <a:br>
                        <a:rPr lang="en-GB" sz="500" b="1" i="0" u="none" strike="noStrike" dirty="0">
                          <a:solidFill>
                            <a:srgbClr val="000000"/>
                          </a:solidFill>
                          <a:effectLst/>
                          <a:latin typeface="Arial" panose="020B0604020202020204" pitchFamily="34" charset="0"/>
                          <a:hlinkClick r:id="rId37"/>
                        </a:rPr>
                      </a:br>
                      <a:r>
                        <a:rPr lang="en-GB" sz="500" b="1" i="0" u="none" strike="noStrike" dirty="0">
                          <a:solidFill>
                            <a:srgbClr val="000000"/>
                          </a:solidFill>
                          <a:effectLst/>
                          <a:latin typeface="Arial" panose="020B0604020202020204" pitchFamily="34" charset="0"/>
                          <a:hlinkClick r:id="rId37"/>
                        </a:rPr>
                        <a:t>Business Resilience Manager</a:t>
                      </a: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38"/>
                        </a:rPr>
                        <a:t/>
                      </a:r>
                      <a:br>
                        <a:rPr lang="en-GB" sz="500" b="1" i="0" u="none" strike="noStrike" dirty="0">
                          <a:solidFill>
                            <a:srgbClr val="000000"/>
                          </a:solidFill>
                          <a:effectLst/>
                          <a:latin typeface="Arial" panose="020B0604020202020204" pitchFamily="34" charset="0"/>
                          <a:hlinkClick r:id="rId38"/>
                        </a:rPr>
                      </a:br>
                      <a:r>
                        <a:rPr lang="en-GB" sz="500" b="1" i="0" u="none" strike="noStrike" dirty="0">
                          <a:solidFill>
                            <a:srgbClr val="000000"/>
                          </a:solidFill>
                          <a:effectLst/>
                          <a:latin typeface="Arial" panose="020B0604020202020204" pitchFamily="34" charset="0"/>
                          <a:hlinkClick r:id="rId38"/>
                        </a:rPr>
                        <a:t>Health and Safety Compliance Manager (Estates</a:t>
                      </a:r>
                      <a:r>
                        <a:rPr lang="en-GB" sz="500" b="1" i="0" u="none" strike="noStrike" dirty="0">
                          <a:solidFill>
                            <a:srgbClr val="000000"/>
                          </a:solidFill>
                          <a:effectLst/>
                          <a:latin typeface="Arial" panose="020B0604020202020204" pitchFamily="34" charset="0"/>
                        </a:rPr>
                        <a:t>)</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10003"/>
                  </a:ext>
                </a:extLst>
              </a:tr>
            </a:tbl>
          </a:graphicData>
        </a:graphic>
      </p:graphicFrame>
      <p:cxnSp>
        <p:nvCxnSpPr>
          <p:cNvPr id="115" name="Straight Connector 114"/>
          <p:cNvCxnSpPr/>
          <p:nvPr/>
        </p:nvCxnSpPr>
        <p:spPr>
          <a:xfrm flipH="1">
            <a:off x="6130574" y="4132473"/>
            <a:ext cx="360424" cy="3394"/>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graphicFrame>
        <p:nvGraphicFramePr>
          <p:cNvPr id="116" name="Table 115"/>
          <p:cNvGraphicFramePr>
            <a:graphicFrameLocks noGrp="1"/>
          </p:cNvGraphicFramePr>
          <p:nvPr>
            <p:extLst/>
          </p:nvPr>
        </p:nvGraphicFramePr>
        <p:xfrm>
          <a:off x="3910855" y="3248506"/>
          <a:ext cx="912018" cy="1842134"/>
        </p:xfrm>
        <a:graphic>
          <a:graphicData uri="http://schemas.openxmlformats.org/drawingml/2006/table">
            <a:tbl>
              <a:tblPr/>
              <a:tblGrid>
                <a:gridCol w="912018">
                  <a:extLst>
                    <a:ext uri="{9D8B030D-6E8A-4147-A177-3AD203B41FA5}">
                      <a16:colId xmlns:a16="http://schemas.microsoft.com/office/drawing/2014/main" val="20000"/>
                    </a:ext>
                  </a:extLst>
                </a:gridCol>
              </a:tblGrid>
              <a:tr h="127297">
                <a:tc>
                  <a:txBody>
                    <a:bodyPr/>
                    <a:lstStyle/>
                    <a:p>
                      <a:pPr algn="ctr" fontAlgn="b"/>
                      <a:r>
                        <a:rPr lang="en-GB" sz="800" b="1" i="0" u="none" strike="noStrike" dirty="0">
                          <a:solidFill>
                            <a:srgbClr val="000000"/>
                          </a:solidFill>
                          <a:effectLst/>
                          <a:latin typeface="Arial" panose="020B0604020202020204" pitchFamily="34" charset="0"/>
                        </a:rPr>
                        <a:t>GRADE 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A8B1"/>
                    </a:solidFill>
                  </a:tcPr>
                </a:tc>
                <a:extLst>
                  <a:ext uri="{0D108BD9-81ED-4DB2-BD59-A6C34878D82A}">
                    <a16:rowId xmlns:a16="http://schemas.microsoft.com/office/drawing/2014/main" val="10000"/>
                  </a:ext>
                </a:extLst>
              </a:tr>
              <a:tr h="198471">
                <a:tc>
                  <a:txBody>
                    <a:bodyPr/>
                    <a:lstStyle/>
                    <a:p>
                      <a:pPr algn="ctr" fontAlgn="ctr"/>
                      <a:r>
                        <a:rPr lang="en-GB" sz="500" b="1" i="0" u="none" strike="noStrike" dirty="0">
                          <a:solidFill>
                            <a:srgbClr val="000000"/>
                          </a:solidFill>
                          <a:effectLst/>
                          <a:latin typeface="Arial" panose="020B0604020202020204" pitchFamily="34" charset="0"/>
                          <a:hlinkClick r:id="rId39"/>
                        </a:rPr>
                        <a:t>Senior Housekeeping, Cleaning and General Services Manager</a:t>
                      </a:r>
                      <a:endParaRPr lang="en-GB" sz="500" b="1" i="0" u="none" strike="noStrike" dirty="0">
                        <a:solidFill>
                          <a:srgbClr val="000000"/>
                        </a:solidFill>
                        <a:effectLst/>
                        <a:latin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001"/>
                  </a:ext>
                </a:extLst>
              </a:tr>
              <a:tr h="327182">
                <a:tc>
                  <a:txBody>
                    <a:bodyPr/>
                    <a:lstStyle/>
                    <a:p>
                      <a:pPr algn="ctr" fontAlgn="t"/>
                      <a:endParaRPr lang="en-GB" sz="500" b="1" i="0" u="none" strike="noStrike" dirty="0" smtClean="0">
                        <a:solidFill>
                          <a:srgbClr val="000000"/>
                        </a:solidFill>
                        <a:effectLst/>
                        <a:latin typeface="Arial" panose="020B0604020202020204" pitchFamily="34" charset="0"/>
                      </a:endParaRPr>
                    </a:p>
                    <a:p>
                      <a:pPr algn="ctr" fontAlgn="t"/>
                      <a:r>
                        <a:rPr lang="en-GB" sz="500" b="1" i="0" u="none" strike="noStrike" dirty="0" smtClean="0">
                          <a:solidFill>
                            <a:srgbClr val="000000"/>
                          </a:solidFill>
                          <a:effectLst/>
                          <a:latin typeface="Arial" panose="020B0604020202020204" pitchFamily="34" charset="0"/>
                          <a:hlinkClick r:id="rId40"/>
                        </a:rPr>
                        <a:t>Senior </a:t>
                      </a:r>
                      <a:r>
                        <a:rPr lang="en-GB" sz="500" b="1" i="0" u="none" strike="noStrike" dirty="0">
                          <a:solidFill>
                            <a:srgbClr val="000000"/>
                          </a:solidFill>
                          <a:effectLst/>
                          <a:latin typeface="Arial" panose="020B0604020202020204" pitchFamily="34" charset="0"/>
                          <a:hlinkClick r:id="rId40"/>
                        </a:rPr>
                        <a:t>Events and Customer Services Manager</a:t>
                      </a: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10002"/>
                  </a:ext>
                </a:extLst>
              </a:tr>
              <a:tr h="1058512">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GB" sz="500" b="1" i="0" u="none" strike="noStrike" dirty="0" smtClean="0">
                          <a:solidFill>
                            <a:srgbClr val="000000"/>
                          </a:solidFill>
                          <a:effectLst/>
                          <a:latin typeface="Arial" panose="020B0604020202020204" pitchFamily="34" charset="0"/>
                          <a:hlinkClick r:id="rId41"/>
                        </a:rPr>
                        <a:t>Health and Safety Business Partner</a:t>
                      </a:r>
                      <a:endParaRPr lang="en-GB" sz="500" b="1" i="0" u="none" strike="noStrike" dirty="0" smtClean="0">
                        <a:solidFill>
                          <a:srgbClr val="000000"/>
                        </a:solidFill>
                        <a:effectLst/>
                        <a:latin typeface="Arial" panose="020B0604020202020204" pitchFamily="34" charset="0"/>
                      </a:endParaRPr>
                    </a:p>
                    <a:p>
                      <a:pPr algn="ctr" fontAlgn="t"/>
                      <a:endParaRPr lang="en-GB" sz="500" b="1" i="0" u="none" strike="noStrike" dirty="0" smtClean="0">
                        <a:solidFill>
                          <a:srgbClr val="000000"/>
                        </a:solidFill>
                        <a:effectLst/>
                        <a:latin typeface="Arial" panose="020B0604020202020204" pitchFamily="34" charset="0"/>
                        <a:hlinkClick r:id="rId42"/>
                      </a:endParaRPr>
                    </a:p>
                    <a:p>
                      <a:pPr algn="ctr" fontAlgn="t"/>
                      <a:r>
                        <a:rPr lang="en-GB" sz="500" b="1" i="0" u="none" strike="noStrike" dirty="0" smtClean="0">
                          <a:solidFill>
                            <a:srgbClr val="000000"/>
                          </a:solidFill>
                          <a:effectLst/>
                          <a:latin typeface="Arial" panose="020B0604020202020204" pitchFamily="34" charset="0"/>
                          <a:hlinkClick r:id="rId43"/>
                        </a:rPr>
                        <a:t>Senior </a:t>
                      </a:r>
                      <a:r>
                        <a:rPr lang="en-GB" sz="500" b="1" i="0" u="none" strike="noStrike" dirty="0">
                          <a:solidFill>
                            <a:srgbClr val="000000"/>
                          </a:solidFill>
                          <a:effectLst/>
                          <a:latin typeface="Arial" panose="020B0604020202020204" pitchFamily="34" charset="0"/>
                          <a:hlinkClick r:id="rId43"/>
                        </a:rPr>
                        <a:t>Systems, Revenue and Information Manager</a:t>
                      </a: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44"/>
                        </a:rPr>
                        <a:t>Senior Business Services Manager (Estates and Colleges)</a:t>
                      </a:r>
                      <a:br>
                        <a:rPr lang="en-GB" sz="500" b="1" i="0" u="none" strike="noStrike" dirty="0">
                          <a:solidFill>
                            <a:srgbClr val="000000"/>
                          </a:solidFill>
                          <a:effectLst/>
                          <a:latin typeface="Arial" panose="020B0604020202020204" pitchFamily="34" charset="0"/>
                          <a:hlinkClick r:id="rId44"/>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45"/>
                        </a:rPr>
                        <a:t>Senior Business Resilience Manager</a:t>
                      </a:r>
                      <a:br>
                        <a:rPr lang="en-GB" sz="500" b="1" i="0" u="none" strike="noStrike" dirty="0">
                          <a:solidFill>
                            <a:srgbClr val="000000"/>
                          </a:solidFill>
                          <a:effectLst/>
                          <a:latin typeface="Arial" panose="020B0604020202020204" pitchFamily="34" charset="0"/>
                          <a:hlinkClick r:id="rId45"/>
                        </a:rPr>
                      </a:br>
                      <a:r>
                        <a:rPr lang="en-GB" sz="500" b="1" i="0" u="none" strike="noStrike" dirty="0" smtClean="0">
                          <a:solidFill>
                            <a:srgbClr val="000000"/>
                          </a:solidFill>
                          <a:effectLst/>
                          <a:latin typeface="Arial" panose="020B0604020202020204" pitchFamily="34" charset="0"/>
                          <a:hlinkClick r:id="rId46"/>
                        </a:rPr>
                        <a:t>Senior </a:t>
                      </a:r>
                      <a:r>
                        <a:rPr lang="en-GB" sz="500" b="1" i="0" u="none" strike="noStrike" dirty="0">
                          <a:solidFill>
                            <a:srgbClr val="000000"/>
                          </a:solidFill>
                          <a:effectLst/>
                          <a:latin typeface="Arial" panose="020B0604020202020204" pitchFamily="34" charset="0"/>
                          <a:hlinkClick r:id="rId46"/>
                        </a:rPr>
                        <a:t>Business Support Manager</a:t>
                      </a: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10003"/>
                  </a:ext>
                </a:extLst>
              </a:tr>
            </a:tbl>
          </a:graphicData>
        </a:graphic>
      </p:graphicFrame>
      <p:cxnSp>
        <p:nvCxnSpPr>
          <p:cNvPr id="118" name="Straight Connector 117"/>
          <p:cNvCxnSpPr/>
          <p:nvPr/>
        </p:nvCxnSpPr>
        <p:spPr>
          <a:xfrm>
            <a:off x="6151950" y="3497971"/>
            <a:ext cx="379612" cy="1"/>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graphicFrame>
        <p:nvGraphicFramePr>
          <p:cNvPr id="126" name="Table 125"/>
          <p:cNvGraphicFramePr>
            <a:graphicFrameLocks noGrp="1"/>
          </p:cNvGraphicFramePr>
          <p:nvPr>
            <p:extLst/>
          </p:nvPr>
        </p:nvGraphicFramePr>
        <p:xfrm>
          <a:off x="2571922" y="3249710"/>
          <a:ext cx="942225" cy="1184178"/>
        </p:xfrm>
        <a:graphic>
          <a:graphicData uri="http://schemas.openxmlformats.org/drawingml/2006/table">
            <a:tbl>
              <a:tblPr/>
              <a:tblGrid>
                <a:gridCol w="942225">
                  <a:extLst>
                    <a:ext uri="{9D8B030D-6E8A-4147-A177-3AD203B41FA5}">
                      <a16:colId xmlns:a16="http://schemas.microsoft.com/office/drawing/2014/main" val="20000"/>
                    </a:ext>
                  </a:extLst>
                </a:gridCol>
              </a:tblGrid>
              <a:tr h="142875">
                <a:tc>
                  <a:txBody>
                    <a:bodyPr/>
                    <a:lstStyle/>
                    <a:p>
                      <a:pPr algn="ctr" fontAlgn="b"/>
                      <a:r>
                        <a:rPr lang="en-GB" sz="800" b="1" i="0" u="none" strike="noStrike" dirty="0">
                          <a:solidFill>
                            <a:srgbClr val="000000"/>
                          </a:solidFill>
                          <a:effectLst/>
                          <a:latin typeface="Arial" panose="020B0604020202020204" pitchFamily="34" charset="0"/>
                        </a:rPr>
                        <a:t>GRADE 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A8B1"/>
                    </a:solidFill>
                  </a:tcPr>
                </a:tc>
                <a:extLst>
                  <a:ext uri="{0D108BD9-81ED-4DB2-BD59-A6C34878D82A}">
                    <a16:rowId xmlns:a16="http://schemas.microsoft.com/office/drawing/2014/main" val="10000"/>
                  </a:ext>
                </a:extLst>
              </a:tr>
              <a:tr h="222485">
                <a:tc>
                  <a:txBody>
                    <a:bodyPr/>
                    <a:lstStyle/>
                    <a:p>
                      <a:pPr algn="ctr" fontAlgn="ctr"/>
                      <a:r>
                        <a:rPr lang="en-GB" sz="500" b="1" i="0" u="none" strike="noStrike" dirty="0">
                          <a:solidFill>
                            <a:srgbClr val="000000"/>
                          </a:solidFill>
                          <a:effectLst/>
                          <a:latin typeface="Arial" panose="020B0604020202020204" pitchFamily="34" charset="0"/>
                        </a:rPr>
                        <a:t>No jobs at this grade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391"/>
                    </a:solidFill>
                  </a:tcPr>
                </a:tc>
                <a:extLst>
                  <a:ext uri="{0D108BD9-81ED-4DB2-BD59-A6C34878D82A}">
                    <a16:rowId xmlns:a16="http://schemas.microsoft.com/office/drawing/2014/main" val="10001"/>
                  </a:ext>
                </a:extLst>
              </a:tr>
              <a:tr h="347330">
                <a:tc>
                  <a:txBody>
                    <a:bodyPr/>
                    <a:lstStyle/>
                    <a:p>
                      <a:pPr algn="ctr" fontAlgn="t"/>
                      <a:endParaRPr lang="en-GB" sz="500" b="1" i="0" u="none" strike="noStrike" dirty="0" smtClean="0">
                        <a:solidFill>
                          <a:srgbClr val="000000"/>
                        </a:solidFill>
                        <a:effectLst/>
                        <a:latin typeface="Arial" panose="020B0604020202020204" pitchFamily="34" charset="0"/>
                      </a:endParaRPr>
                    </a:p>
                    <a:p>
                      <a:pPr algn="ctr" fontAlgn="t"/>
                      <a:r>
                        <a:rPr lang="en-GB" sz="500" b="1" i="0" u="none" strike="noStrike" dirty="0" smtClean="0">
                          <a:solidFill>
                            <a:srgbClr val="000000"/>
                          </a:solidFill>
                          <a:effectLst/>
                          <a:latin typeface="Arial" panose="020B0604020202020204" pitchFamily="34" charset="0"/>
                        </a:rPr>
                        <a:t>No </a:t>
                      </a:r>
                      <a:r>
                        <a:rPr lang="en-GB" sz="500" b="1" i="0" u="none" strike="noStrike" dirty="0">
                          <a:solidFill>
                            <a:srgbClr val="000000"/>
                          </a:solidFill>
                          <a:effectLst/>
                          <a:latin typeface="Arial" panose="020B0604020202020204" pitchFamily="34" charset="0"/>
                        </a:rPr>
                        <a:t>jobs at this grade</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5FA"/>
                    </a:solidFill>
                  </a:tcPr>
                </a:tc>
                <a:extLst>
                  <a:ext uri="{0D108BD9-81ED-4DB2-BD59-A6C34878D82A}">
                    <a16:rowId xmlns:a16="http://schemas.microsoft.com/office/drawing/2014/main" val="10002"/>
                  </a:ext>
                </a:extLst>
              </a:tr>
              <a:tr h="471488">
                <a:tc>
                  <a:txBody>
                    <a:bodyPr/>
                    <a:lstStyle/>
                    <a:p>
                      <a:pPr algn="ctr" fontAlgn="t"/>
                      <a:r>
                        <a:rPr lang="en-GB" sz="500" b="1" i="0" u="none" strike="noStrike" dirty="0">
                          <a:solidFill>
                            <a:srgbClr val="000000"/>
                          </a:solidFill>
                          <a:effectLst/>
                          <a:latin typeface="Arial" panose="020B0604020202020204" pitchFamily="34" charset="0"/>
                          <a:hlinkClick r:id="rId47"/>
                        </a:rPr>
                        <a:t>Head of Estates and Facilities Relationship </a:t>
                      </a:r>
                      <a:r>
                        <a:rPr lang="en-GB" sz="500" b="1" i="0" u="none" strike="noStrike" dirty="0" smtClean="0">
                          <a:solidFill>
                            <a:srgbClr val="000000"/>
                          </a:solidFill>
                          <a:effectLst/>
                          <a:latin typeface="Arial" panose="020B0604020202020204" pitchFamily="34" charset="0"/>
                          <a:hlinkClick r:id="rId47"/>
                        </a:rPr>
                        <a:t>Management</a:t>
                      </a: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rPr>
                        <a:t/>
                      </a:r>
                      <a:br>
                        <a:rPr lang="en-GB" sz="500" b="1" i="0" u="none" strike="noStrike" dirty="0">
                          <a:solidFill>
                            <a:srgbClr val="000000"/>
                          </a:solidFill>
                          <a:effectLst/>
                          <a:latin typeface="Arial" panose="020B0604020202020204" pitchFamily="34" charset="0"/>
                        </a:rPr>
                      </a:br>
                      <a:r>
                        <a:rPr lang="en-GB" sz="500" b="1" i="0" u="none" strike="noStrike" dirty="0">
                          <a:solidFill>
                            <a:srgbClr val="000000"/>
                          </a:solidFill>
                          <a:effectLst/>
                          <a:latin typeface="Arial" panose="020B0604020202020204" pitchFamily="34" charset="0"/>
                          <a:hlinkClick r:id="rId48"/>
                        </a:rPr>
                        <a:t>Head of Health and Safety Services</a:t>
                      </a:r>
                      <a:endParaRPr lang="en-GB" sz="500" b="1" i="0" u="none" strike="noStrike" dirty="0">
                        <a:solidFill>
                          <a:srgbClr val="000000"/>
                        </a:solidFill>
                        <a:effectLst/>
                        <a:latin typeface="Arial" panose="020B0604020202020204" pitchFamily="34" charset="0"/>
                      </a:endParaRP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648E"/>
                    </a:solidFill>
                  </a:tcPr>
                </a:tc>
                <a:extLst>
                  <a:ext uri="{0D108BD9-81ED-4DB2-BD59-A6C34878D82A}">
                    <a16:rowId xmlns:a16="http://schemas.microsoft.com/office/drawing/2014/main" val="10003"/>
                  </a:ext>
                </a:extLst>
              </a:tr>
            </a:tbl>
          </a:graphicData>
        </a:graphic>
      </p:graphicFrame>
      <p:cxnSp>
        <p:nvCxnSpPr>
          <p:cNvPr id="140" name="Straight Connector 139"/>
          <p:cNvCxnSpPr/>
          <p:nvPr/>
        </p:nvCxnSpPr>
        <p:spPr>
          <a:xfrm>
            <a:off x="3514139" y="3772651"/>
            <a:ext cx="390433" cy="894"/>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828019" y="3497969"/>
            <a:ext cx="375914" cy="2"/>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2180432" y="4139980"/>
            <a:ext cx="391490" cy="0"/>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flipV="1">
            <a:off x="2178720" y="3521408"/>
            <a:ext cx="393202" cy="1464"/>
          </a:xfrm>
          <a:prstGeom prst="line">
            <a:avLst/>
          </a:prstGeom>
          <a:ln w="38100">
            <a:solidFill>
              <a:srgbClr val="E8E391"/>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291335" y="671864"/>
            <a:ext cx="402674" cy="230832"/>
          </a:xfrm>
          <a:prstGeom prst="rect">
            <a:avLst/>
          </a:prstGeom>
        </p:spPr>
        <p:txBody>
          <a:bodyPr wrap="none">
            <a:spAutoFit/>
          </a:bodyPr>
          <a:lstStyle/>
          <a:p>
            <a:r>
              <a:rPr lang="en-GB" sz="900" u="sng" dirty="0">
                <a:solidFill>
                  <a:srgbClr val="E8E391"/>
                </a:solidFill>
                <a:latin typeface="Arial" panose="020B0604020202020204" pitchFamily="34" charset="0"/>
                <a:ea typeface="Calibri" panose="020F0502020204030204" pitchFamily="34" charset="0"/>
                <a:cs typeface="Arial" panose="020B0604020202020204" pitchFamily="34" charset="0"/>
                <a:hlinkClick r:id="rId49"/>
              </a:rPr>
              <a:t>EIIS</a:t>
            </a:r>
            <a:endParaRPr lang="en-GB" sz="825" dirty="0">
              <a:solidFill>
                <a:srgbClr val="E8E391"/>
              </a:solidFill>
              <a:latin typeface="Arial" panose="020B0604020202020204" pitchFamily="34" charset="0"/>
              <a:ea typeface="Calibri" panose="020F0502020204030204" pitchFamily="34" charset="0"/>
              <a:cs typeface="Arial" panose="020B0604020202020204" pitchFamily="34" charset="0"/>
            </a:endParaRPr>
          </a:p>
        </p:txBody>
      </p:sp>
      <p:sp>
        <p:nvSpPr>
          <p:cNvPr id="160" name="Rectangle 159"/>
          <p:cNvSpPr/>
          <p:nvPr/>
        </p:nvSpPr>
        <p:spPr>
          <a:xfrm>
            <a:off x="240487" y="1299668"/>
            <a:ext cx="492443" cy="230832"/>
          </a:xfrm>
          <a:prstGeom prst="rect">
            <a:avLst/>
          </a:prstGeom>
        </p:spPr>
        <p:txBody>
          <a:bodyPr wrap="none">
            <a:spAutoFit/>
          </a:bodyPr>
          <a:lstStyle/>
          <a:p>
            <a:r>
              <a:rPr lang="en-GB" sz="9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0"/>
              </a:rPr>
              <a:t>BPPS</a:t>
            </a:r>
            <a:endParaRPr lang="en-GB" sz="825" dirty="0">
              <a:latin typeface="Arial" panose="020B0604020202020204" pitchFamily="34" charset="0"/>
              <a:ea typeface="Calibri" panose="020F0502020204030204" pitchFamily="34" charset="0"/>
              <a:cs typeface="Arial" panose="020B0604020202020204" pitchFamily="34" charset="0"/>
            </a:endParaRPr>
          </a:p>
        </p:txBody>
      </p:sp>
      <p:sp>
        <p:nvSpPr>
          <p:cNvPr id="162" name="Rectangle 161"/>
          <p:cNvSpPr/>
          <p:nvPr/>
        </p:nvSpPr>
        <p:spPr>
          <a:xfrm>
            <a:off x="260029" y="1001999"/>
            <a:ext cx="498855" cy="230832"/>
          </a:xfrm>
          <a:prstGeom prst="rect">
            <a:avLst/>
          </a:prstGeom>
        </p:spPr>
        <p:txBody>
          <a:bodyPr wrap="none">
            <a:spAutoFit/>
          </a:bodyPr>
          <a:lstStyle/>
          <a:p>
            <a:r>
              <a:rPr lang="en-GB" sz="9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1"/>
              </a:rPr>
              <a:t>CPES</a:t>
            </a:r>
            <a:endParaRPr lang="en-GB" sz="825" dirty="0">
              <a:latin typeface="Arial" panose="020B0604020202020204" pitchFamily="34" charset="0"/>
              <a:ea typeface="Calibri" panose="020F0502020204030204" pitchFamily="34" charset="0"/>
              <a:cs typeface="Arial" panose="020B0604020202020204" pitchFamily="34" charset="0"/>
            </a:endParaRPr>
          </a:p>
        </p:txBody>
      </p:sp>
      <p:cxnSp>
        <p:nvCxnSpPr>
          <p:cNvPr id="130" name="Straight Connector 129"/>
          <p:cNvCxnSpPr/>
          <p:nvPr/>
        </p:nvCxnSpPr>
        <p:spPr>
          <a:xfrm>
            <a:off x="6124223" y="1118024"/>
            <a:ext cx="385962" cy="0"/>
          </a:xfrm>
          <a:prstGeom prst="line">
            <a:avLst/>
          </a:prstGeom>
          <a:ln>
            <a:solidFill>
              <a:srgbClr val="C4E5FA"/>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7431950" y="814264"/>
            <a:ext cx="666162" cy="1971"/>
          </a:xfrm>
          <a:prstGeom prst="line">
            <a:avLst/>
          </a:prstGeom>
          <a:ln>
            <a:solidFill>
              <a:srgbClr val="E8E39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8081201" y="798525"/>
            <a:ext cx="0" cy="2724347"/>
          </a:xfrm>
          <a:prstGeom prst="line">
            <a:avLst/>
          </a:prstGeom>
          <a:ln>
            <a:solidFill>
              <a:srgbClr val="E8E391"/>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7431950" y="3511627"/>
            <a:ext cx="666161" cy="9781"/>
          </a:xfrm>
          <a:prstGeom prst="line">
            <a:avLst/>
          </a:prstGeom>
          <a:ln>
            <a:solidFill>
              <a:srgbClr val="E8E39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7398669" y="2381692"/>
            <a:ext cx="273154" cy="0"/>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3514147" y="3511627"/>
            <a:ext cx="396708" cy="0"/>
          </a:xfrm>
          <a:prstGeom prst="line">
            <a:avLst/>
          </a:prstGeom>
          <a:ln>
            <a:solidFill>
              <a:srgbClr val="E8E39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H="1">
            <a:off x="4828019" y="3772651"/>
            <a:ext cx="381059" cy="0"/>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a:off x="2176417" y="3769080"/>
            <a:ext cx="395505" cy="0"/>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a:off x="3507004" y="4149823"/>
            <a:ext cx="391490" cy="0"/>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4821668" y="4132473"/>
            <a:ext cx="382265" cy="0"/>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2200060" y="1127234"/>
            <a:ext cx="395504" cy="1"/>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3534216" y="1123570"/>
            <a:ext cx="367847" cy="1"/>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4809423" y="1136319"/>
            <a:ext cx="394510" cy="0"/>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118333" y="1415084"/>
            <a:ext cx="203735" cy="0"/>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304884" y="1400375"/>
            <a:ext cx="5902" cy="981317"/>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6310786" y="2367516"/>
            <a:ext cx="196703" cy="0"/>
          </a:xfrm>
          <a:prstGeom prst="line">
            <a:avLst/>
          </a:prstGeom>
          <a:ln w="38100">
            <a:solidFill>
              <a:srgbClr val="C4648E"/>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431950" y="1136319"/>
            <a:ext cx="385962" cy="0"/>
          </a:xfrm>
          <a:prstGeom prst="line">
            <a:avLst/>
          </a:prstGeom>
          <a:ln>
            <a:solidFill>
              <a:srgbClr val="C4E5FA"/>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7800648" y="1123570"/>
            <a:ext cx="0" cy="2649975"/>
          </a:xfrm>
          <a:prstGeom prst="line">
            <a:avLst/>
          </a:prstGeom>
          <a:ln>
            <a:solidFill>
              <a:srgbClr val="C4E5FA"/>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a:off x="7417718" y="3769080"/>
            <a:ext cx="400194" cy="0"/>
          </a:xfrm>
          <a:prstGeom prst="line">
            <a:avLst/>
          </a:prstGeom>
          <a:ln>
            <a:solidFill>
              <a:srgbClr val="C4E5FA"/>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52">
            <a:extLst>
              <a:ext uri="{28A0092B-C50C-407E-A947-70E740481C1C}">
                <a14:useLocalDpi xmlns:a14="http://schemas.microsoft.com/office/drawing/2010/main" val="0"/>
              </a:ext>
            </a:extLst>
          </a:blip>
          <a:srcRect t="-281" r="792" b="4167"/>
          <a:stretch/>
        </p:blipFill>
        <p:spPr>
          <a:xfrm>
            <a:off x="1324239" y="3243721"/>
            <a:ext cx="975912" cy="1196156"/>
          </a:xfrm>
          <a:prstGeom prst="rect">
            <a:avLst/>
          </a:prstGeom>
        </p:spPr>
      </p:pic>
      <p:sp>
        <p:nvSpPr>
          <p:cNvPr id="58" name="TextBox 57"/>
          <p:cNvSpPr txBox="1"/>
          <p:nvPr/>
        </p:nvSpPr>
        <p:spPr>
          <a:xfrm>
            <a:off x="1611424" y="48330"/>
            <a:ext cx="6048895" cy="369332"/>
          </a:xfrm>
          <a:prstGeom prst="rect">
            <a:avLst/>
          </a:prstGeom>
          <a:noFill/>
        </p:spPr>
        <p:txBody>
          <a:bodyPr wrap="square" rtlCol="0">
            <a:spAutoFit/>
          </a:bodyPr>
          <a:lstStyle/>
          <a:p>
            <a:pPr algn="ctr"/>
            <a:r>
              <a:rPr lang="en-GB" dirty="0" smtClean="0"/>
              <a:t>Accommodation and Commercial Services Career Pathway</a:t>
            </a:r>
            <a:endParaRPr lang="en-GB" dirty="0"/>
          </a:p>
        </p:txBody>
      </p:sp>
      <p:cxnSp>
        <p:nvCxnSpPr>
          <p:cNvPr id="59" name="Straight Connector 58"/>
          <p:cNvCxnSpPr/>
          <p:nvPr/>
        </p:nvCxnSpPr>
        <p:spPr>
          <a:xfrm flipH="1">
            <a:off x="6109939" y="3769080"/>
            <a:ext cx="381059" cy="0"/>
          </a:xfrm>
          <a:prstGeom prst="line">
            <a:avLst/>
          </a:prstGeom>
          <a:ln w="38100">
            <a:solidFill>
              <a:srgbClr val="C4E5FA"/>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109939" y="4424189"/>
            <a:ext cx="3181578" cy="769441"/>
          </a:xfrm>
          <a:prstGeom prst="rect">
            <a:avLst/>
          </a:prstGeom>
          <a:noFill/>
        </p:spPr>
        <p:txBody>
          <a:bodyPr wrap="square" rtlCol="0">
            <a:spAutoFit/>
          </a:bodyPr>
          <a:lstStyle/>
          <a:p>
            <a:r>
              <a:rPr lang="en-GB" sz="1100" dirty="0"/>
              <a:t>T</a:t>
            </a:r>
            <a:r>
              <a:rPr lang="en-GB" sz="1100" dirty="0" smtClean="0"/>
              <a:t>here </a:t>
            </a:r>
            <a:r>
              <a:rPr lang="en-GB" sz="1100" dirty="0"/>
              <a:t>are other roles within these Job </a:t>
            </a:r>
            <a:r>
              <a:rPr lang="en-GB" sz="1100" dirty="0" smtClean="0"/>
              <a:t>Families </a:t>
            </a:r>
          </a:p>
          <a:p>
            <a:r>
              <a:rPr lang="en-GB" sz="1100" dirty="0" smtClean="0"/>
              <a:t>for </a:t>
            </a:r>
            <a:r>
              <a:rPr lang="en-GB" sz="1100" dirty="0"/>
              <a:t>roles within </a:t>
            </a:r>
            <a:r>
              <a:rPr lang="en-GB" sz="1100" dirty="0" err="1"/>
              <a:t>BPPS</a:t>
            </a:r>
            <a:r>
              <a:rPr lang="en-GB" sz="1100" dirty="0"/>
              <a:t> click </a:t>
            </a:r>
            <a:r>
              <a:rPr lang="en-GB" sz="1100" dirty="0" smtClean="0">
                <a:hlinkClick r:id="rId53"/>
              </a:rPr>
              <a:t>here</a:t>
            </a:r>
            <a:endParaRPr lang="en-GB" sz="1100" dirty="0" smtClean="0"/>
          </a:p>
          <a:p>
            <a:r>
              <a:rPr lang="en-GB" sz="1100" dirty="0" smtClean="0"/>
              <a:t>for roles within </a:t>
            </a:r>
            <a:r>
              <a:rPr lang="en-GB" sz="1100" dirty="0" err="1" smtClean="0"/>
              <a:t>CPES</a:t>
            </a:r>
            <a:r>
              <a:rPr lang="en-GB" sz="1100" dirty="0" smtClean="0"/>
              <a:t> click </a:t>
            </a:r>
            <a:r>
              <a:rPr lang="en-GB" sz="1100" dirty="0" smtClean="0">
                <a:hlinkClick r:id="rId54"/>
              </a:rPr>
              <a:t>here</a:t>
            </a:r>
            <a:endParaRPr lang="en-GB" sz="1100" dirty="0" smtClean="0"/>
          </a:p>
          <a:p>
            <a:r>
              <a:rPr lang="en-GB" sz="1100" dirty="0"/>
              <a:t>for roles within </a:t>
            </a:r>
            <a:r>
              <a:rPr lang="en-GB" sz="1100" dirty="0" err="1"/>
              <a:t>EIIS</a:t>
            </a:r>
            <a:r>
              <a:rPr lang="en-GB" sz="1100" dirty="0"/>
              <a:t> click </a:t>
            </a:r>
            <a:r>
              <a:rPr lang="en-GB" sz="1100" dirty="0" smtClean="0">
                <a:hlinkClick r:id="rId55"/>
              </a:rPr>
              <a:t>here</a:t>
            </a:r>
            <a:r>
              <a:rPr lang="en-GB" sz="1100" dirty="0" smtClean="0"/>
              <a:t>.</a:t>
            </a:r>
            <a:endParaRPr lang="en-GB" sz="1100" dirty="0"/>
          </a:p>
        </p:txBody>
      </p:sp>
      <p:sp>
        <p:nvSpPr>
          <p:cNvPr id="61" name="Footer Placeholder 2"/>
          <p:cNvSpPr txBox="1">
            <a:spLocks/>
          </p:cNvSpPr>
          <p:nvPr/>
        </p:nvSpPr>
        <p:spPr>
          <a:xfrm>
            <a:off x="8162206" y="4904648"/>
            <a:ext cx="1064036" cy="2746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750" dirty="0" smtClean="0"/>
              <a:t>ACS July 2019 NP/CO</a:t>
            </a:r>
            <a:endParaRPr lang="en-GB" sz="750" dirty="0"/>
          </a:p>
        </p:txBody>
      </p:sp>
      <p:pic>
        <p:nvPicPr>
          <p:cNvPr id="62" name="Picture 61" descr="https://www.dur.ac.uk/resources/marketingandcommunications/local/logos2019/Inspiringtheextraordinary.jpg"/>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277668" y="4941689"/>
            <a:ext cx="916132" cy="149962"/>
          </a:xfrm>
          <a:prstGeom prst="rect">
            <a:avLst/>
          </a:prstGeom>
          <a:noFill/>
          <a:ln>
            <a:noFill/>
          </a:ln>
        </p:spPr>
      </p:pic>
    </p:spTree>
    <p:custDataLst>
      <p:tags r:id="rId1"/>
    </p:custDataLst>
    <p:extLst>
      <p:ext uri="{BB962C8B-B14F-4D97-AF65-F5344CB8AC3E}">
        <p14:creationId xmlns:p14="http://schemas.microsoft.com/office/powerpoint/2010/main" val="2567141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52466" y="742013"/>
            <a:ext cx="8866682" cy="2555895"/>
          </a:xfrm>
        </p:spPr>
        <p:txBody>
          <a:bodyPr/>
          <a:lstStyle/>
          <a:p>
            <a:pPr marL="342900" indent="-342900">
              <a:buFont typeface="+mj-lt"/>
              <a:buAutoNum type="arabicPeriod"/>
            </a:pPr>
            <a:r>
              <a:rPr lang="en-GB" sz="1400" dirty="0" smtClean="0"/>
              <a:t>64 online </a:t>
            </a:r>
            <a:r>
              <a:rPr lang="en-GB" sz="1400" b="1" dirty="0" smtClean="0"/>
              <a:t>Personal Development workbooks </a:t>
            </a:r>
            <a:r>
              <a:rPr lang="en-GB" sz="1400" dirty="0" smtClean="0"/>
              <a:t>were created in </a:t>
            </a:r>
            <a:r>
              <a:rPr lang="en-GB" sz="1400" dirty="0" err="1" smtClean="0"/>
              <a:t>PebblePad</a:t>
            </a:r>
            <a:r>
              <a:rPr lang="en-GB" sz="1400" dirty="0" smtClean="0"/>
              <a:t> to support each core job profile so that individual development needs can be highlighted against;</a:t>
            </a:r>
          </a:p>
          <a:p>
            <a:pPr marL="573750" lvl="1" indent="-285750"/>
            <a:r>
              <a:rPr lang="en-GB" sz="1400" dirty="0" smtClean="0"/>
              <a:t>	the core skills for the job role linked to the University strategy and values as described in the Job 	Families,</a:t>
            </a:r>
          </a:p>
          <a:p>
            <a:pPr marL="573750" lvl="1" indent="-285750"/>
            <a:r>
              <a:rPr lang="en-GB" sz="1400" dirty="0" smtClean="0"/>
              <a:t>	the personal behaviours from the Durham Realising Your Potential Approach behaviours framework </a:t>
            </a:r>
          </a:p>
          <a:p>
            <a:pPr marL="573750" lvl="1" indent="-285750"/>
            <a:r>
              <a:rPr lang="en-GB" sz="1400" dirty="0" smtClean="0"/>
              <a:t>	and the role specific skills by working through the that complement this approach. 	</a:t>
            </a:r>
            <a:r>
              <a:rPr lang="en-GB" sz="1400" u="sng" dirty="0" smtClean="0">
                <a:hlinkClick r:id="rId3"/>
              </a:rPr>
              <a:t>https://www.dur.ac.uk/od/strain/cpd/pdworkbooks</a:t>
            </a:r>
            <a:endParaRPr lang="en-GB" sz="1400" u="sng" dirty="0" smtClean="0"/>
          </a:p>
          <a:p>
            <a:pPr marL="630900" lvl="1" indent="-342900">
              <a:buFont typeface="+mj-lt"/>
              <a:buAutoNum type="arabicPeriod"/>
            </a:pPr>
            <a:endParaRPr lang="en-GB" sz="1400" u="sng" dirty="0" smtClean="0"/>
          </a:p>
          <a:p>
            <a:pPr marL="342900" indent="-342900">
              <a:buFont typeface="+mj-lt"/>
              <a:buAutoNum type="arabicPeriod"/>
            </a:pPr>
            <a:r>
              <a:rPr lang="en-GB" sz="1400" dirty="0" smtClean="0"/>
              <a:t>Each </a:t>
            </a:r>
            <a:r>
              <a:rPr lang="en-GB" sz="1400" dirty="0"/>
              <a:t>pathway is supported by </a:t>
            </a:r>
            <a:r>
              <a:rPr lang="en-GB" sz="1400" dirty="0" smtClean="0"/>
              <a:t>a </a:t>
            </a:r>
            <a:r>
              <a:rPr lang="en-GB" sz="1400" b="1" dirty="0" smtClean="0"/>
              <a:t>comprehensive blended </a:t>
            </a:r>
            <a:r>
              <a:rPr lang="en-GB" sz="1400" b="1" dirty="0"/>
              <a:t>training </a:t>
            </a:r>
            <a:r>
              <a:rPr lang="en-GB" sz="1400" dirty="0"/>
              <a:t>and development </a:t>
            </a:r>
            <a:r>
              <a:rPr lang="en-GB" sz="1400" dirty="0" smtClean="0"/>
              <a:t>offer and suggestions of other development opportunities </a:t>
            </a:r>
            <a:r>
              <a:rPr lang="en-GB" sz="1400" dirty="0"/>
              <a:t>so it is easy for staff to identify what options are available to support skills and personal development requirements.  </a:t>
            </a:r>
            <a:endParaRPr lang="en-GB" sz="1400" dirty="0" smtClean="0"/>
          </a:p>
          <a:p>
            <a:pPr marL="342900" indent="-342900">
              <a:buFont typeface="+mj-lt"/>
              <a:buAutoNum type="arabicPeriod"/>
            </a:pPr>
            <a:endParaRPr lang="en-GB" sz="1400" dirty="0" smtClean="0"/>
          </a:p>
          <a:p>
            <a:pPr marL="342900" indent="-342900">
              <a:buFont typeface="+mj-lt"/>
              <a:buAutoNum type="arabicPeriod"/>
            </a:pPr>
            <a:r>
              <a:rPr lang="en-GB" sz="1400" dirty="0" smtClean="0"/>
              <a:t>The University Executive has endorsed a minimum </a:t>
            </a:r>
            <a:r>
              <a:rPr lang="en-GB" sz="1400" b="1" dirty="0" smtClean="0"/>
              <a:t>21 CPD hour allocation </a:t>
            </a:r>
            <a:r>
              <a:rPr lang="en-GB" sz="1400" dirty="0" smtClean="0"/>
              <a:t>(pro rata) to all PS staff to ensure that their development is supported.</a:t>
            </a:r>
            <a:endParaRPr lang="en-GB" sz="1400" dirty="0"/>
          </a:p>
          <a:p>
            <a:pPr marL="342900" indent="-342900">
              <a:buFont typeface="+mj-lt"/>
              <a:buAutoNum type="arabicPeriod"/>
            </a:pPr>
            <a:endParaRPr lang="en-US" sz="1600" dirty="0"/>
          </a:p>
        </p:txBody>
      </p:sp>
      <p:sp>
        <p:nvSpPr>
          <p:cNvPr id="5" name="Title 3"/>
          <p:cNvSpPr>
            <a:spLocks noGrp="1"/>
          </p:cNvSpPr>
          <p:nvPr>
            <p:ph type="title"/>
          </p:nvPr>
        </p:nvSpPr>
        <p:spPr>
          <a:xfrm>
            <a:off x="112426" y="58554"/>
            <a:ext cx="9031574" cy="857250"/>
          </a:xfrm>
        </p:spPr>
        <p:txBody>
          <a:bodyPr/>
          <a:lstStyle/>
          <a:p>
            <a:r>
              <a:rPr lang="en-GB" sz="2000" dirty="0" smtClean="0"/>
              <a:t>How does a member of staff identify their development needs to enable them to follow their desired career pathway?</a:t>
            </a:r>
            <a:br>
              <a:rPr lang="en-GB" sz="2000" dirty="0" smtClean="0"/>
            </a:br>
            <a:endParaRPr lang="en-GB" sz="2000" dirty="0"/>
          </a:p>
        </p:txBody>
      </p:sp>
    </p:spTree>
    <p:custDataLst>
      <p:tags r:id="rId1"/>
    </p:custDataLst>
    <p:extLst>
      <p:ext uri="{BB962C8B-B14F-4D97-AF65-F5344CB8AC3E}">
        <p14:creationId xmlns:p14="http://schemas.microsoft.com/office/powerpoint/2010/main" val="304915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a:hlinkClick r:id="rId4"/>
          </p:cNvPr>
          <p:cNvPicPr>
            <a:picLocks noChangeAspect="1"/>
          </p:cNvPicPr>
          <p:nvPr/>
        </p:nvPicPr>
        <p:blipFill>
          <a:blip r:embed="rId5">
            <a:extLst>
              <a:ext uri="{28A0092B-C50C-407E-A947-70E740481C1C}">
                <a14:useLocalDpi xmlns:a14="http://schemas.microsoft.com/office/drawing/2010/main" val="0"/>
              </a:ext>
            </a:extLst>
          </a:blip>
          <a:srcRect l="22176" t="8841" r="38451" b="23959"/>
          <a:stretch>
            <a:fillRect/>
          </a:stretch>
        </p:blipFill>
        <p:spPr bwMode="auto">
          <a:xfrm>
            <a:off x="3148718" y="248322"/>
            <a:ext cx="5995282" cy="444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941" y="726145"/>
            <a:ext cx="2948534" cy="3277820"/>
          </a:xfrm>
          <a:prstGeom prst="rect">
            <a:avLst/>
          </a:prstGeom>
          <a:noFill/>
        </p:spPr>
        <p:txBody>
          <a:bodyPr wrap="square" rtlCol="0">
            <a:spAutoFit/>
          </a:bodyPr>
          <a:lstStyle/>
          <a:p>
            <a:r>
              <a:rPr lang="en-GB" sz="1400" dirty="0"/>
              <a:t>A</a:t>
            </a:r>
            <a:r>
              <a:rPr lang="en-GB" sz="1400" dirty="0" smtClean="0"/>
              <a:t>ll four Job </a:t>
            </a:r>
            <a:r>
              <a:rPr lang="en-GB" sz="1400" dirty="0"/>
              <a:t>F</a:t>
            </a:r>
            <a:r>
              <a:rPr lang="en-GB" sz="1400" dirty="0" smtClean="0"/>
              <a:t>amilies core</a:t>
            </a:r>
          </a:p>
          <a:p>
            <a:r>
              <a:rPr lang="en-GB" sz="1400" dirty="0" smtClean="0"/>
              <a:t>profiles were analysed </a:t>
            </a:r>
          </a:p>
          <a:p>
            <a:r>
              <a:rPr lang="en-GB" sz="1400" dirty="0" smtClean="0"/>
              <a:t>and these are the 9 core skills</a:t>
            </a:r>
          </a:p>
          <a:p>
            <a:r>
              <a:rPr lang="en-GB" sz="1400" dirty="0" smtClean="0"/>
              <a:t>that all members of PS staff </a:t>
            </a:r>
          </a:p>
          <a:p>
            <a:r>
              <a:rPr lang="en-GB" sz="1400" dirty="0"/>
              <a:t>w</a:t>
            </a:r>
            <a:r>
              <a:rPr lang="en-GB" sz="1400" dirty="0" smtClean="0"/>
              <a:t>ould need to be able to</a:t>
            </a:r>
          </a:p>
          <a:p>
            <a:r>
              <a:rPr lang="en-GB" sz="1400" dirty="0" smtClean="0"/>
              <a:t>demonstrate.  </a:t>
            </a:r>
          </a:p>
          <a:p>
            <a:endParaRPr lang="en-GB" sz="1400" dirty="0"/>
          </a:p>
          <a:p>
            <a:r>
              <a:rPr lang="en-GB" sz="1400" dirty="0" smtClean="0"/>
              <a:t>The L&amp;D offer has been completely refreshed and there is now a comprehensive</a:t>
            </a:r>
          </a:p>
          <a:p>
            <a:r>
              <a:rPr lang="en-GB" sz="1400" dirty="0" smtClean="0"/>
              <a:t>development offer available for all PS staff underpinning each of these core skills. This can be accessed at</a:t>
            </a:r>
            <a:r>
              <a:rPr lang="en-GB" dirty="0" smtClean="0"/>
              <a:t> </a:t>
            </a:r>
            <a:r>
              <a:rPr lang="en-GB" sz="1200" dirty="0">
                <a:hlinkClick r:id="rId6"/>
              </a:rPr>
              <a:t>https://www.dur.ac.uk/od/strain/careerdev</a:t>
            </a:r>
            <a:r>
              <a:rPr lang="en-GB" sz="1200" dirty="0" smtClean="0">
                <a:hlinkClick r:id="rId6"/>
              </a:rPr>
              <a:t>/</a:t>
            </a:r>
            <a:endParaRPr lang="en-GB" sz="1200" dirty="0" smtClean="0"/>
          </a:p>
          <a:p>
            <a:endParaRPr lang="en-GB" sz="900" dirty="0"/>
          </a:p>
        </p:txBody>
      </p:sp>
    </p:spTree>
    <p:custDataLst>
      <p:tags r:id="rId1"/>
    </p:custDataLst>
    <p:extLst>
      <p:ext uri="{BB962C8B-B14F-4D97-AF65-F5344CB8AC3E}">
        <p14:creationId xmlns:p14="http://schemas.microsoft.com/office/powerpoint/2010/main" val="72250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5" y="139647"/>
            <a:ext cx="9016584" cy="857250"/>
          </a:xfrm>
        </p:spPr>
        <p:txBody>
          <a:bodyPr/>
          <a:lstStyle/>
          <a:p>
            <a:pPr algn="ctr"/>
            <a:r>
              <a:rPr lang="en-US" sz="2000" dirty="0" smtClean="0"/>
              <a:t>Individual responsibility to complete the </a:t>
            </a:r>
            <a:br>
              <a:rPr lang="en-US" sz="2000" dirty="0" smtClean="0"/>
            </a:br>
            <a:r>
              <a:rPr lang="en-US" sz="2000" dirty="0" smtClean="0"/>
              <a:t>Personal Development workbooks: three specific TNAs </a:t>
            </a:r>
            <a:br>
              <a:rPr lang="en-US" sz="2000" dirty="0" smtClean="0"/>
            </a:br>
            <a:r>
              <a:rPr lang="en-US" sz="2000" dirty="0" smtClean="0"/>
              <a:t>Core </a:t>
            </a:r>
            <a:r>
              <a:rPr lang="en-US" sz="2000" dirty="0" err="1" smtClean="0"/>
              <a:t>skills+RYPA+Occupational</a:t>
            </a:r>
            <a:r>
              <a:rPr lang="en-US" sz="2000" dirty="0" smtClean="0"/>
              <a:t> skills = an Individual development plan</a:t>
            </a:r>
            <a:endParaRPr lang="en-US" sz="2000" dirty="0"/>
          </a:p>
        </p:txBody>
      </p:sp>
      <p:graphicFrame>
        <p:nvGraphicFramePr>
          <p:cNvPr id="6" name="Diagram 5"/>
          <p:cNvGraphicFramePr/>
          <p:nvPr>
            <p:extLst>
              <p:ext uri="{D42A27DB-BD31-4B8C-83A1-F6EECF244321}">
                <p14:modId xmlns:p14="http://schemas.microsoft.com/office/powerpoint/2010/main" val="3669512547"/>
              </p:ext>
            </p:extLst>
          </p:nvPr>
        </p:nvGraphicFramePr>
        <p:xfrm>
          <a:off x="1735704" y="1050600"/>
          <a:ext cx="5904120" cy="3410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12978" y="1158007"/>
            <a:ext cx="1277879" cy="1275340"/>
          </a:xfrm>
          <a:prstGeom prst="rect">
            <a:avLst/>
          </a:prstGeom>
          <a:solidFill>
            <a:srgbClr val="68246D"/>
          </a:solidFill>
          <a:ln>
            <a:solidFill>
              <a:srgbClr val="000000"/>
            </a:solidFill>
          </a:ln>
          <a:extLst/>
        </p:spPr>
      </p:pic>
      <p:sp>
        <p:nvSpPr>
          <p:cNvPr id="8" name="TextBox 18"/>
          <p:cNvSpPr txBox="1">
            <a:spLocks noChangeArrowheads="1"/>
          </p:cNvSpPr>
          <p:nvPr/>
        </p:nvSpPr>
        <p:spPr bwMode="auto">
          <a:xfrm>
            <a:off x="3090856" y="2913970"/>
            <a:ext cx="265004" cy="3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502" b="1" dirty="0">
                <a:latin typeface="Times" panose="02020603050405020304" pitchFamily="18" charset="0"/>
              </a:rPr>
              <a:t>+</a:t>
            </a:r>
          </a:p>
        </p:txBody>
      </p:sp>
      <p:sp>
        <p:nvSpPr>
          <p:cNvPr id="9" name="TextBox 19"/>
          <p:cNvSpPr txBox="1">
            <a:spLocks noChangeArrowheads="1"/>
          </p:cNvSpPr>
          <p:nvPr/>
        </p:nvSpPr>
        <p:spPr bwMode="auto">
          <a:xfrm>
            <a:off x="4581947" y="2875146"/>
            <a:ext cx="2116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GB" altLang="en-US" sz="1500" b="1" dirty="0">
                <a:latin typeface="Times" panose="02020603050405020304" pitchFamily="18" charset="0"/>
              </a:rPr>
              <a:t>+</a:t>
            </a:r>
          </a:p>
        </p:txBody>
      </p:sp>
      <p:sp>
        <p:nvSpPr>
          <p:cNvPr id="10" name="TextBox 22"/>
          <p:cNvSpPr txBox="1">
            <a:spLocks noChangeArrowheads="1"/>
          </p:cNvSpPr>
          <p:nvPr/>
        </p:nvSpPr>
        <p:spPr bwMode="auto">
          <a:xfrm>
            <a:off x="6019670" y="2861488"/>
            <a:ext cx="15091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1500" b="1" dirty="0">
                <a:latin typeface="Times" panose="02020603050405020304" pitchFamily="18" charset="0"/>
              </a:rPr>
              <a:t>=</a:t>
            </a:r>
          </a:p>
        </p:txBody>
      </p:sp>
      <p:pic>
        <p:nvPicPr>
          <p:cNvPr id="14"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93582" y="1127813"/>
            <a:ext cx="1287533" cy="133572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234998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2A41"/>
      </a:dk1>
      <a:lt1>
        <a:sysClr val="window" lastClr="FFFFFF"/>
      </a:lt1>
      <a:dk2>
        <a:srgbClr val="54145A"/>
      </a:dk2>
      <a:lt2>
        <a:srgbClr val="CBA8B1"/>
      </a:lt2>
      <a:accent1>
        <a:srgbClr val="00AEEF"/>
      </a:accent1>
      <a:accent2>
        <a:srgbClr val="A5C8D0"/>
      </a:accent2>
      <a:accent3>
        <a:srgbClr val="AFA961"/>
      </a:accent3>
      <a:accent4>
        <a:srgbClr val="B3BDB1"/>
      </a:accent4>
      <a:accent5>
        <a:srgbClr val="FFD53A"/>
      </a:accent5>
      <a:accent6>
        <a:srgbClr val="DACDA2"/>
      </a:accent6>
      <a:hlink>
        <a:srgbClr val="002A41"/>
      </a:hlink>
      <a:folHlink>
        <a:srgbClr val="002A4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urhamUniversity_powerpoint_v3.potx [Read-Only]" id="{A3F7D6C2-8DA1-4752-95E8-1D8779DFC0E3}" vid="{F3574A89-92D8-4172-A686-FFDF5C86B6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6255</TotalTime>
  <Words>2107</Words>
  <Application>Microsoft Office PowerPoint</Application>
  <PresentationFormat>On-screen Show (16:9)</PresentationFormat>
  <Paragraphs>1479</Paragraphs>
  <Slides>22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Arial</vt:lpstr>
      <vt:lpstr>Calibri</vt:lpstr>
      <vt:lpstr>Lucida Grande</vt:lpstr>
      <vt:lpstr>Times</vt:lpstr>
      <vt:lpstr>Times New Roman</vt:lpstr>
      <vt:lpstr>Office Theme</vt:lpstr>
      <vt:lpstr>Creating Career Pathways for Professional Services Staff  Claire Hunter </vt:lpstr>
      <vt:lpstr>Introduction</vt:lpstr>
      <vt:lpstr>Background</vt:lpstr>
      <vt:lpstr>We now have 4 Job Families for Professional Services Staff – (see below) resulting in a reduction of 1119 different job descriptions to 64 core job profiles and requiring all members of PS to gain a new job description in 2018</vt:lpstr>
      <vt:lpstr>How did we identify career opportunities and career pathways?</vt:lpstr>
      <vt:lpstr>PowerPoint Presentation</vt:lpstr>
      <vt:lpstr>How does a member of staff identify their development needs to enable them to follow their desired career pathway? </vt:lpstr>
      <vt:lpstr>PowerPoint Presentation</vt:lpstr>
      <vt:lpstr>Individual responsibility to complete the  Personal Development workbooks: three specific TNAs  Core skills+RYPA+Occupational skills = an Individual development plan</vt:lpstr>
      <vt:lpstr>PowerPoint Presentation</vt:lpstr>
      <vt:lpstr>PowerPoint Presentation</vt:lpstr>
      <vt:lpstr>PowerPoint Presentation</vt:lpstr>
      <vt:lpstr>PowerPoint Presentation</vt:lpstr>
      <vt:lpstr>Focused external qualifications</vt:lpstr>
      <vt:lpstr>PowerPoint Presentation</vt:lpstr>
      <vt:lpstr>PowerPoint Presentation</vt:lpstr>
      <vt:lpstr>PowerPoint Presentation</vt:lpstr>
      <vt:lpstr>PowerPoint Presentation</vt:lpstr>
      <vt:lpstr>Case studies – members of staff who have followed a  career pathway at Durham University</vt:lpstr>
      <vt:lpstr>Job Family career pathway development case studies</vt:lpstr>
      <vt:lpstr>Job Family career pathway development case studies;</vt:lpstr>
      <vt:lpstr>Next steps – Development of career pathways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Ambrose</dc:creator>
  <cp:lastModifiedBy>HUNTER, CLAIRE L.</cp:lastModifiedBy>
  <cp:revision>141</cp:revision>
  <dcterms:created xsi:type="dcterms:W3CDTF">2019-01-21T09:44:44Z</dcterms:created>
  <dcterms:modified xsi:type="dcterms:W3CDTF">2019-11-11T08:30:05Z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292C6B77-1462-43BA-BCB8-22D934394D75</vt:lpwstr>
  </property>
  <property fmtid="{D5CDD505-2E9C-101B-9397-08002B2CF9AE}" pid="3" name="ArticulatePath">
    <vt:lpwstr>SDF presentation.pptx SS</vt:lpwstr>
  </property>
</Properties>
</file>