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259" r:id="rId4"/>
    <p:sldId id="258" r:id="rId5"/>
    <p:sldId id="260" r:id="rId6"/>
    <p:sldId id="271" r:id="rId7"/>
    <p:sldId id="272" r:id="rId8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D75020"/>
    <a:srgbClr val="FFFFFE"/>
    <a:srgbClr val="171D23"/>
    <a:srgbClr val="424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2032E-6233-422B-91AA-12F80B9D04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6F2FB2-6868-4882-A25B-265AB4E85D9A}">
      <dgm:prSet phldrT="[Text]"/>
      <dgm:spPr/>
      <dgm:t>
        <a:bodyPr/>
        <a:lstStyle/>
        <a:p>
          <a:endParaRPr lang="en-GB" dirty="0"/>
        </a:p>
      </dgm:t>
    </dgm:pt>
    <dgm:pt modelId="{79849460-D1DF-48ED-BE5E-DBD36131B898}" type="parTrans" cxnId="{34EFACFB-B0E1-40C4-A126-6381BC564979}">
      <dgm:prSet/>
      <dgm:spPr/>
      <dgm:t>
        <a:bodyPr/>
        <a:lstStyle/>
        <a:p>
          <a:endParaRPr lang="en-GB"/>
        </a:p>
      </dgm:t>
    </dgm:pt>
    <dgm:pt modelId="{FB59CD6D-9D82-4BBF-BFA4-EADAD5B5D774}" type="sibTrans" cxnId="{34EFACFB-B0E1-40C4-A126-6381BC564979}">
      <dgm:prSet/>
      <dgm:spPr/>
      <dgm:t>
        <a:bodyPr/>
        <a:lstStyle/>
        <a:p>
          <a:endParaRPr lang="en-GB"/>
        </a:p>
      </dgm:t>
    </dgm:pt>
    <dgm:pt modelId="{B34CFD09-BBC4-489D-A265-AF138F69E83C}">
      <dgm:prSet phldrT="[Text]"/>
      <dgm:spPr/>
      <dgm:t>
        <a:bodyPr/>
        <a:lstStyle/>
        <a:p>
          <a:r>
            <a:rPr lang="en-GB" dirty="0" smtClean="0"/>
            <a:t>Profile</a:t>
          </a:r>
          <a:endParaRPr lang="en-GB" dirty="0"/>
        </a:p>
      </dgm:t>
    </dgm:pt>
    <dgm:pt modelId="{8943C323-D79F-402B-9D4D-CD2A8C402CED}" type="parTrans" cxnId="{8D03CE4C-FEDA-4284-AB2C-1A2EEAFC87A3}">
      <dgm:prSet/>
      <dgm:spPr/>
      <dgm:t>
        <a:bodyPr/>
        <a:lstStyle/>
        <a:p>
          <a:endParaRPr lang="en-GB"/>
        </a:p>
      </dgm:t>
    </dgm:pt>
    <dgm:pt modelId="{9A8D5140-59B0-41FD-A0C6-99911B2C71D0}" type="sibTrans" cxnId="{8D03CE4C-FEDA-4284-AB2C-1A2EEAFC87A3}">
      <dgm:prSet/>
      <dgm:spPr/>
      <dgm:t>
        <a:bodyPr/>
        <a:lstStyle/>
        <a:p>
          <a:endParaRPr lang="en-GB"/>
        </a:p>
      </dgm:t>
    </dgm:pt>
    <dgm:pt modelId="{24A61018-0ADB-41EB-8875-8AF0D769C273}">
      <dgm:prSet phldrT="[Text]"/>
      <dgm:spPr/>
      <dgm:t>
        <a:bodyPr/>
        <a:lstStyle/>
        <a:p>
          <a:endParaRPr lang="en-GB" dirty="0"/>
        </a:p>
      </dgm:t>
    </dgm:pt>
    <dgm:pt modelId="{AE5A725B-4F4E-4144-A364-14F639F2E215}" type="parTrans" cxnId="{F2B49F62-8993-4254-8700-0486877DD02F}">
      <dgm:prSet/>
      <dgm:spPr/>
      <dgm:t>
        <a:bodyPr/>
        <a:lstStyle/>
        <a:p>
          <a:endParaRPr lang="en-GB"/>
        </a:p>
      </dgm:t>
    </dgm:pt>
    <dgm:pt modelId="{FBABF677-C29B-47C4-AAE8-F12056D28524}" type="sibTrans" cxnId="{F2B49F62-8993-4254-8700-0486877DD02F}">
      <dgm:prSet/>
      <dgm:spPr/>
      <dgm:t>
        <a:bodyPr/>
        <a:lstStyle/>
        <a:p>
          <a:endParaRPr lang="en-GB"/>
        </a:p>
      </dgm:t>
    </dgm:pt>
    <dgm:pt modelId="{2B147157-8D73-4880-910D-FCE65D0561D8}">
      <dgm:prSet phldrT="[Text]"/>
      <dgm:spPr/>
      <dgm:t>
        <a:bodyPr/>
        <a:lstStyle/>
        <a:p>
          <a:r>
            <a:rPr lang="en-GB" dirty="0" smtClean="0"/>
            <a:t>Profile</a:t>
          </a:r>
          <a:endParaRPr lang="en-GB" dirty="0"/>
        </a:p>
      </dgm:t>
    </dgm:pt>
    <dgm:pt modelId="{DA0872AE-46AD-4B8D-8818-3B14E18B4E1A}" type="parTrans" cxnId="{3DE659A2-48FE-4343-B947-ADB0B0B58DEA}">
      <dgm:prSet/>
      <dgm:spPr/>
      <dgm:t>
        <a:bodyPr/>
        <a:lstStyle/>
        <a:p>
          <a:endParaRPr lang="en-GB"/>
        </a:p>
      </dgm:t>
    </dgm:pt>
    <dgm:pt modelId="{95D32EBB-D50C-4C77-919F-02A050C09734}" type="sibTrans" cxnId="{3DE659A2-48FE-4343-B947-ADB0B0B58DEA}">
      <dgm:prSet/>
      <dgm:spPr/>
      <dgm:t>
        <a:bodyPr/>
        <a:lstStyle/>
        <a:p>
          <a:endParaRPr lang="en-GB"/>
        </a:p>
      </dgm:t>
    </dgm:pt>
    <dgm:pt modelId="{EF40DC90-F659-49BF-953C-7EE20F20AA18}">
      <dgm:prSet phldrT="[Text]"/>
      <dgm:spPr/>
      <dgm:t>
        <a:bodyPr/>
        <a:lstStyle/>
        <a:p>
          <a:endParaRPr lang="en-GB" dirty="0"/>
        </a:p>
      </dgm:t>
    </dgm:pt>
    <dgm:pt modelId="{F957C2E1-C2E3-41BB-B41B-ACAF02993AAB}" type="parTrans" cxnId="{511FD6B5-1A6B-4768-95A9-019B6867CFBD}">
      <dgm:prSet/>
      <dgm:spPr/>
      <dgm:t>
        <a:bodyPr/>
        <a:lstStyle/>
        <a:p>
          <a:endParaRPr lang="en-GB"/>
        </a:p>
      </dgm:t>
    </dgm:pt>
    <dgm:pt modelId="{87C8B038-FF87-49B7-9A3E-080B41A96539}" type="sibTrans" cxnId="{511FD6B5-1A6B-4768-95A9-019B6867CFBD}">
      <dgm:prSet/>
      <dgm:spPr/>
      <dgm:t>
        <a:bodyPr/>
        <a:lstStyle/>
        <a:p>
          <a:endParaRPr lang="en-GB"/>
        </a:p>
      </dgm:t>
    </dgm:pt>
    <dgm:pt modelId="{3D7C7FF2-4300-49F9-B461-84D454770BB0}">
      <dgm:prSet phldrT="[Text]"/>
      <dgm:spPr/>
      <dgm:t>
        <a:bodyPr/>
        <a:lstStyle/>
        <a:p>
          <a:r>
            <a:rPr lang="en-GB" dirty="0" smtClean="0"/>
            <a:t>Profile</a:t>
          </a:r>
          <a:endParaRPr lang="en-GB" dirty="0"/>
        </a:p>
      </dgm:t>
    </dgm:pt>
    <dgm:pt modelId="{7DC837D3-4F75-423C-9153-C3EEAB4D81C9}" type="parTrans" cxnId="{BBCA5E0D-6F0C-4CFF-8353-DDD0C6C4B5AC}">
      <dgm:prSet/>
      <dgm:spPr/>
      <dgm:t>
        <a:bodyPr/>
        <a:lstStyle/>
        <a:p>
          <a:endParaRPr lang="en-GB"/>
        </a:p>
      </dgm:t>
    </dgm:pt>
    <dgm:pt modelId="{4DADB917-A7B0-4AC6-B008-1B1A1C6CF6CD}" type="sibTrans" cxnId="{BBCA5E0D-6F0C-4CFF-8353-DDD0C6C4B5AC}">
      <dgm:prSet/>
      <dgm:spPr/>
      <dgm:t>
        <a:bodyPr/>
        <a:lstStyle/>
        <a:p>
          <a:endParaRPr lang="en-GB"/>
        </a:p>
      </dgm:t>
    </dgm:pt>
    <dgm:pt modelId="{BAB1A41D-1F81-4223-825C-7A1B10F60E08}" type="pres">
      <dgm:prSet presAssocID="{7F92032E-6233-422B-91AA-12F80B9D04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98FBB08-3600-433D-8DAE-B11CBC28690E}" type="pres">
      <dgm:prSet presAssocID="{CC6F2FB2-6868-4882-A25B-265AB4E85D9A}" presName="linNode" presStyleCnt="0"/>
      <dgm:spPr/>
    </dgm:pt>
    <dgm:pt modelId="{069F6031-E2D8-4346-B0E6-BDEC382CC81C}" type="pres">
      <dgm:prSet presAssocID="{CC6F2FB2-6868-4882-A25B-265AB4E85D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5894E3-ADBC-4E33-8086-C12B8729D983}" type="pres">
      <dgm:prSet presAssocID="{CC6F2FB2-6868-4882-A25B-265AB4E85D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8C4AAF-DBBA-4FDE-88A0-ACFC1AF579D0}" type="pres">
      <dgm:prSet presAssocID="{FB59CD6D-9D82-4BBF-BFA4-EADAD5B5D774}" presName="sp" presStyleCnt="0"/>
      <dgm:spPr/>
    </dgm:pt>
    <dgm:pt modelId="{E028EB67-3ECA-408E-971F-0E943A6D26E5}" type="pres">
      <dgm:prSet presAssocID="{24A61018-0ADB-41EB-8875-8AF0D769C273}" presName="linNode" presStyleCnt="0"/>
      <dgm:spPr/>
    </dgm:pt>
    <dgm:pt modelId="{398570A4-273F-4E00-B72D-0B8E08CFD968}" type="pres">
      <dgm:prSet presAssocID="{24A61018-0ADB-41EB-8875-8AF0D769C2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819466-F6B9-4457-893F-0F9D916A99BA}" type="pres">
      <dgm:prSet presAssocID="{24A61018-0ADB-41EB-8875-8AF0D769C2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F88B8D-A0B1-42E1-87D3-3838F0F08E55}" type="pres">
      <dgm:prSet presAssocID="{FBABF677-C29B-47C4-AAE8-F12056D28524}" presName="sp" presStyleCnt="0"/>
      <dgm:spPr/>
    </dgm:pt>
    <dgm:pt modelId="{560EF686-C699-4A74-A52D-266D83EF29E4}" type="pres">
      <dgm:prSet presAssocID="{EF40DC90-F659-49BF-953C-7EE20F20AA18}" presName="linNode" presStyleCnt="0"/>
      <dgm:spPr/>
    </dgm:pt>
    <dgm:pt modelId="{3822FDC9-7FCD-4D86-A82D-768CCF3D5B4F}" type="pres">
      <dgm:prSet presAssocID="{EF40DC90-F659-49BF-953C-7EE20F20AA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5D143A-F897-4D30-A284-2E63D94BCEF2}" type="pres">
      <dgm:prSet presAssocID="{EF40DC90-F659-49BF-953C-7EE20F20AA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56DEC6-987C-4896-BE46-230BD1BD168F}" type="presOf" srcId="{EF40DC90-F659-49BF-953C-7EE20F20AA18}" destId="{3822FDC9-7FCD-4D86-A82D-768CCF3D5B4F}" srcOrd="0" destOrd="0" presId="urn:microsoft.com/office/officeart/2005/8/layout/vList5"/>
    <dgm:cxn modelId="{DBE3DC63-4B68-4517-9FC9-7D2B6F1D9A9E}" type="presOf" srcId="{CC6F2FB2-6868-4882-A25B-265AB4E85D9A}" destId="{069F6031-E2D8-4346-B0E6-BDEC382CC81C}" srcOrd="0" destOrd="0" presId="urn:microsoft.com/office/officeart/2005/8/layout/vList5"/>
    <dgm:cxn modelId="{069CA2CC-4DD6-4810-A4FF-CEB5058D5268}" type="presOf" srcId="{7F92032E-6233-422B-91AA-12F80B9D045E}" destId="{BAB1A41D-1F81-4223-825C-7A1B10F60E08}" srcOrd="0" destOrd="0" presId="urn:microsoft.com/office/officeart/2005/8/layout/vList5"/>
    <dgm:cxn modelId="{F2B49F62-8993-4254-8700-0486877DD02F}" srcId="{7F92032E-6233-422B-91AA-12F80B9D045E}" destId="{24A61018-0ADB-41EB-8875-8AF0D769C273}" srcOrd="1" destOrd="0" parTransId="{AE5A725B-4F4E-4144-A364-14F639F2E215}" sibTransId="{FBABF677-C29B-47C4-AAE8-F12056D28524}"/>
    <dgm:cxn modelId="{511FD6B5-1A6B-4768-95A9-019B6867CFBD}" srcId="{7F92032E-6233-422B-91AA-12F80B9D045E}" destId="{EF40DC90-F659-49BF-953C-7EE20F20AA18}" srcOrd="2" destOrd="0" parTransId="{F957C2E1-C2E3-41BB-B41B-ACAF02993AAB}" sibTransId="{87C8B038-FF87-49B7-9A3E-080B41A96539}"/>
    <dgm:cxn modelId="{3DE659A2-48FE-4343-B947-ADB0B0B58DEA}" srcId="{24A61018-0ADB-41EB-8875-8AF0D769C273}" destId="{2B147157-8D73-4880-910D-FCE65D0561D8}" srcOrd="0" destOrd="0" parTransId="{DA0872AE-46AD-4B8D-8818-3B14E18B4E1A}" sibTransId="{95D32EBB-D50C-4C77-919F-02A050C09734}"/>
    <dgm:cxn modelId="{DD5DE81F-3044-4349-B477-0E6F155400ED}" type="presOf" srcId="{24A61018-0ADB-41EB-8875-8AF0D769C273}" destId="{398570A4-273F-4E00-B72D-0B8E08CFD968}" srcOrd="0" destOrd="0" presId="urn:microsoft.com/office/officeart/2005/8/layout/vList5"/>
    <dgm:cxn modelId="{34EFACFB-B0E1-40C4-A126-6381BC564979}" srcId="{7F92032E-6233-422B-91AA-12F80B9D045E}" destId="{CC6F2FB2-6868-4882-A25B-265AB4E85D9A}" srcOrd="0" destOrd="0" parTransId="{79849460-D1DF-48ED-BE5E-DBD36131B898}" sibTransId="{FB59CD6D-9D82-4BBF-BFA4-EADAD5B5D774}"/>
    <dgm:cxn modelId="{8D03CE4C-FEDA-4284-AB2C-1A2EEAFC87A3}" srcId="{CC6F2FB2-6868-4882-A25B-265AB4E85D9A}" destId="{B34CFD09-BBC4-489D-A265-AF138F69E83C}" srcOrd="0" destOrd="0" parTransId="{8943C323-D79F-402B-9D4D-CD2A8C402CED}" sibTransId="{9A8D5140-59B0-41FD-A0C6-99911B2C71D0}"/>
    <dgm:cxn modelId="{860544FD-36C7-4473-8463-C3800C492C85}" type="presOf" srcId="{3D7C7FF2-4300-49F9-B461-84D454770BB0}" destId="{C15D143A-F897-4D30-A284-2E63D94BCEF2}" srcOrd="0" destOrd="0" presId="urn:microsoft.com/office/officeart/2005/8/layout/vList5"/>
    <dgm:cxn modelId="{7C00898E-7CE6-4A30-A467-B69350036BFC}" type="presOf" srcId="{2B147157-8D73-4880-910D-FCE65D0561D8}" destId="{4A819466-F6B9-4457-893F-0F9D916A99BA}" srcOrd="0" destOrd="0" presId="urn:microsoft.com/office/officeart/2005/8/layout/vList5"/>
    <dgm:cxn modelId="{BBCA5E0D-6F0C-4CFF-8353-DDD0C6C4B5AC}" srcId="{EF40DC90-F659-49BF-953C-7EE20F20AA18}" destId="{3D7C7FF2-4300-49F9-B461-84D454770BB0}" srcOrd="0" destOrd="0" parTransId="{7DC837D3-4F75-423C-9153-C3EEAB4D81C9}" sibTransId="{4DADB917-A7B0-4AC6-B008-1B1A1C6CF6CD}"/>
    <dgm:cxn modelId="{D3CB8CF9-E261-4F34-9F0A-2DB47C8C8919}" type="presOf" srcId="{B34CFD09-BBC4-489D-A265-AF138F69E83C}" destId="{D05894E3-ADBC-4E33-8086-C12B8729D983}" srcOrd="0" destOrd="0" presId="urn:microsoft.com/office/officeart/2005/8/layout/vList5"/>
    <dgm:cxn modelId="{5E480A2B-9962-416B-88F0-2EBBEAE96151}" type="presParOf" srcId="{BAB1A41D-1F81-4223-825C-7A1B10F60E08}" destId="{B98FBB08-3600-433D-8DAE-B11CBC28690E}" srcOrd="0" destOrd="0" presId="urn:microsoft.com/office/officeart/2005/8/layout/vList5"/>
    <dgm:cxn modelId="{47BC7F06-8774-4034-880A-B5773EAFE074}" type="presParOf" srcId="{B98FBB08-3600-433D-8DAE-B11CBC28690E}" destId="{069F6031-E2D8-4346-B0E6-BDEC382CC81C}" srcOrd="0" destOrd="0" presId="urn:microsoft.com/office/officeart/2005/8/layout/vList5"/>
    <dgm:cxn modelId="{BB2BDAD7-6F46-44F1-85FB-DEDB9393D247}" type="presParOf" srcId="{B98FBB08-3600-433D-8DAE-B11CBC28690E}" destId="{D05894E3-ADBC-4E33-8086-C12B8729D983}" srcOrd="1" destOrd="0" presId="urn:microsoft.com/office/officeart/2005/8/layout/vList5"/>
    <dgm:cxn modelId="{DFB57BA6-50A3-4139-A192-5960655D1314}" type="presParOf" srcId="{BAB1A41D-1F81-4223-825C-7A1B10F60E08}" destId="{DF8C4AAF-DBBA-4FDE-88A0-ACFC1AF579D0}" srcOrd="1" destOrd="0" presId="urn:microsoft.com/office/officeart/2005/8/layout/vList5"/>
    <dgm:cxn modelId="{0EAF0613-2E2A-4CC6-9423-DBD82FE02347}" type="presParOf" srcId="{BAB1A41D-1F81-4223-825C-7A1B10F60E08}" destId="{E028EB67-3ECA-408E-971F-0E943A6D26E5}" srcOrd="2" destOrd="0" presId="urn:microsoft.com/office/officeart/2005/8/layout/vList5"/>
    <dgm:cxn modelId="{AE362742-758F-4AFE-BE82-DCEBED32DE47}" type="presParOf" srcId="{E028EB67-3ECA-408E-971F-0E943A6D26E5}" destId="{398570A4-273F-4E00-B72D-0B8E08CFD968}" srcOrd="0" destOrd="0" presId="urn:microsoft.com/office/officeart/2005/8/layout/vList5"/>
    <dgm:cxn modelId="{071CD567-9FE1-422D-9260-4F21C16B7CB0}" type="presParOf" srcId="{E028EB67-3ECA-408E-971F-0E943A6D26E5}" destId="{4A819466-F6B9-4457-893F-0F9D916A99BA}" srcOrd="1" destOrd="0" presId="urn:microsoft.com/office/officeart/2005/8/layout/vList5"/>
    <dgm:cxn modelId="{9EB9EF85-999B-4662-84A8-1799EF6C0364}" type="presParOf" srcId="{BAB1A41D-1F81-4223-825C-7A1B10F60E08}" destId="{9EF88B8D-A0B1-42E1-87D3-3838F0F08E55}" srcOrd="3" destOrd="0" presId="urn:microsoft.com/office/officeart/2005/8/layout/vList5"/>
    <dgm:cxn modelId="{C1C6F835-0AE4-4F02-8F1A-329ECAE81554}" type="presParOf" srcId="{BAB1A41D-1F81-4223-825C-7A1B10F60E08}" destId="{560EF686-C699-4A74-A52D-266D83EF29E4}" srcOrd="4" destOrd="0" presId="urn:microsoft.com/office/officeart/2005/8/layout/vList5"/>
    <dgm:cxn modelId="{24427427-404B-4851-A137-64408D19CF16}" type="presParOf" srcId="{560EF686-C699-4A74-A52D-266D83EF29E4}" destId="{3822FDC9-7FCD-4D86-A82D-768CCF3D5B4F}" srcOrd="0" destOrd="0" presId="urn:microsoft.com/office/officeart/2005/8/layout/vList5"/>
    <dgm:cxn modelId="{81BA2E76-813F-4864-BD02-DE2B6950D67D}" type="presParOf" srcId="{560EF686-C699-4A74-A52D-266D83EF29E4}" destId="{C15D143A-F897-4D30-A284-2E63D94BCE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894E3-ADBC-4E33-8086-C12B8729D983}">
      <dsp:nvSpPr>
        <dsp:cNvPr id="0" name=""/>
        <dsp:cNvSpPr/>
      </dsp:nvSpPr>
      <dsp:spPr>
        <a:xfrm rot="5400000">
          <a:off x="2440809" y="-1046362"/>
          <a:ext cx="261118" cy="2420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Profile</a:t>
          </a:r>
          <a:endParaRPr lang="en-GB" sz="1300" kern="1200" dirty="0"/>
        </a:p>
      </dsp:txBody>
      <dsp:txXfrm rot="-5400000">
        <a:off x="1361313" y="45881"/>
        <a:ext cx="2407365" cy="235624"/>
      </dsp:txXfrm>
    </dsp:sp>
    <dsp:sp modelId="{069F6031-E2D8-4346-B0E6-BDEC382CC81C}">
      <dsp:nvSpPr>
        <dsp:cNvPr id="0" name=""/>
        <dsp:cNvSpPr/>
      </dsp:nvSpPr>
      <dsp:spPr>
        <a:xfrm>
          <a:off x="0" y="494"/>
          <a:ext cx="1361313" cy="326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5933" y="16427"/>
        <a:ext cx="1329447" cy="294532"/>
      </dsp:txXfrm>
    </dsp:sp>
    <dsp:sp modelId="{4A819466-F6B9-4457-893F-0F9D916A99BA}">
      <dsp:nvSpPr>
        <dsp:cNvPr id="0" name=""/>
        <dsp:cNvSpPr/>
      </dsp:nvSpPr>
      <dsp:spPr>
        <a:xfrm rot="5400000">
          <a:off x="2440809" y="-703643"/>
          <a:ext cx="261118" cy="2420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Profile</a:t>
          </a:r>
          <a:endParaRPr lang="en-GB" sz="1300" kern="1200" dirty="0"/>
        </a:p>
      </dsp:txBody>
      <dsp:txXfrm rot="-5400000">
        <a:off x="1361313" y="388600"/>
        <a:ext cx="2407365" cy="235624"/>
      </dsp:txXfrm>
    </dsp:sp>
    <dsp:sp modelId="{398570A4-273F-4E00-B72D-0B8E08CFD968}">
      <dsp:nvSpPr>
        <dsp:cNvPr id="0" name=""/>
        <dsp:cNvSpPr/>
      </dsp:nvSpPr>
      <dsp:spPr>
        <a:xfrm>
          <a:off x="0" y="343213"/>
          <a:ext cx="1361313" cy="326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5933" y="359146"/>
        <a:ext cx="1329447" cy="294532"/>
      </dsp:txXfrm>
    </dsp:sp>
    <dsp:sp modelId="{C15D143A-F897-4D30-A284-2E63D94BCEF2}">
      <dsp:nvSpPr>
        <dsp:cNvPr id="0" name=""/>
        <dsp:cNvSpPr/>
      </dsp:nvSpPr>
      <dsp:spPr>
        <a:xfrm rot="5400000">
          <a:off x="2440809" y="-360924"/>
          <a:ext cx="261118" cy="2420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Profile</a:t>
          </a:r>
          <a:endParaRPr lang="en-GB" sz="1300" kern="1200" dirty="0"/>
        </a:p>
      </dsp:txBody>
      <dsp:txXfrm rot="-5400000">
        <a:off x="1361313" y="731319"/>
        <a:ext cx="2407365" cy="235624"/>
      </dsp:txXfrm>
    </dsp:sp>
    <dsp:sp modelId="{3822FDC9-7FCD-4D86-A82D-768CCF3D5B4F}">
      <dsp:nvSpPr>
        <dsp:cNvPr id="0" name=""/>
        <dsp:cNvSpPr/>
      </dsp:nvSpPr>
      <dsp:spPr>
        <a:xfrm>
          <a:off x="0" y="685931"/>
          <a:ext cx="1361313" cy="326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5933" y="701864"/>
        <a:ext cx="1329447" cy="29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529513" cy="6005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12108" y="0"/>
            <a:ext cx="1619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7/23/2018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1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444864"/>
            <a:ext cx="99314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8276167" y="0"/>
            <a:ext cx="16785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7/23/2018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02" y="5977978"/>
            <a:ext cx="2028905" cy="5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7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06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3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6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37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1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45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3" y="1986858"/>
            <a:ext cx="6663634" cy="1502881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4721654"/>
            <a:ext cx="5487504" cy="77856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4" name="Picture 3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5" y="4467810"/>
            <a:ext cx="2386616" cy="1197524"/>
          </a:xfrm>
          <a:prstGeom prst="rect">
            <a:avLst/>
          </a:prstGeom>
        </p:spPr>
      </p:pic>
      <p:pic>
        <p:nvPicPr>
          <p:cNvPr id="7" name="Picture 6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11" name="Picture 10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555750"/>
            <a:ext cx="8229600" cy="4476750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bullet &amp; d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66700" indent="-266700">
              <a:buFont typeface="Arial"/>
              <a:buChar char="•"/>
              <a:defRPr sz="2800">
                <a:latin typeface="Corbel"/>
                <a:cs typeface="Corbel"/>
              </a:defRPr>
            </a:lvl1pPr>
            <a:lvl2pPr marL="612000" indent="-288000" algn="l">
              <a:buClr>
                <a:srgbClr val="FF6600"/>
              </a:buClr>
              <a:buFont typeface="Corbel" panose="020B0503020204020204" pitchFamily="34" charset="0"/>
              <a:buChar char="−"/>
              <a:defRPr sz="2400">
                <a:latin typeface="Corbel"/>
                <a:cs typeface="Corbel"/>
              </a:defRPr>
            </a:lvl2pPr>
            <a:lvl3pPr marL="813600" indent="-234000">
              <a:buFont typeface="Arial"/>
              <a:buChar char="•"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9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557210"/>
            <a:ext cx="8229600" cy="4525963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6" name="Picture 5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  <p:pic>
        <p:nvPicPr>
          <p:cNvPr id="8" name="Picture 7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4158702"/>
            <a:ext cx="9144000" cy="307832"/>
          </a:xfrm>
          <a:prstGeom prst="rect">
            <a:avLst/>
          </a:prstGeom>
        </p:spPr>
      </p:pic>
      <p:pic>
        <p:nvPicPr>
          <p:cNvPr id="9" name="Picture 8" descr="Music_Hall_Diagonal_6_long_lines_white-optimized1.png"/>
          <p:cNvPicPr>
            <a:picLocks noChangeAspect="1"/>
          </p:cNvPicPr>
          <p:nvPr userDrawn="1"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2"/>
          <a:stretch/>
        </p:blipFill>
        <p:spPr>
          <a:xfrm>
            <a:off x="1" y="5670454"/>
            <a:ext cx="9144000" cy="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4727046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727046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5001194"/>
            <a:ext cx="6140678" cy="916512"/>
          </a:xfrm>
        </p:spPr>
        <p:txBody>
          <a:bodyPr anchor="t">
            <a:normAutofit/>
          </a:bodyPr>
          <a:lstStyle>
            <a:lvl1pPr algn="l">
              <a:defRPr sz="18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33" y="4731546"/>
            <a:ext cx="2389161" cy="1198801"/>
          </a:xfrm>
          <a:prstGeom prst="rect">
            <a:avLst/>
          </a:prstGeom>
        </p:spPr>
      </p:pic>
      <p:pic>
        <p:nvPicPr>
          <p:cNvPr id="2" name="Picture 1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4411072"/>
            <a:ext cx="9144000" cy="324115"/>
          </a:xfrm>
          <a:prstGeom prst="rect">
            <a:avLst/>
          </a:prstGeom>
        </p:spPr>
      </p:pic>
      <p:pic>
        <p:nvPicPr>
          <p:cNvPr id="9" name="Picture 8" descr="Music_Hall_Diagonal_6_long_lines-40%-optimized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46"/>
          <a:stretch/>
        </p:blipFill>
        <p:spPr>
          <a:xfrm>
            <a:off x="794" y="5917705"/>
            <a:ext cx="9144000" cy="3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97663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60" y="4466534"/>
            <a:ext cx="240013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466534"/>
            <a:ext cx="9143999" cy="119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8" y="4748823"/>
            <a:ext cx="6108115" cy="916512"/>
          </a:xfr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3" y="4466533"/>
            <a:ext cx="2389161" cy="11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375"/>
            <a:ext cx="3904974" cy="436327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771375"/>
            <a:ext cx="4025900" cy="4363950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pic>
        <p:nvPicPr>
          <p:cNvPr id="10" name="Picture 9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365654"/>
            <a:ext cx="9145588" cy="5505174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109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6509046" cy="92213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436327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7" name="Picture 6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HUL_Master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38" y="430698"/>
            <a:ext cx="1837762" cy="865429"/>
          </a:xfrm>
          <a:prstGeom prst="rect">
            <a:avLst/>
          </a:prstGeom>
        </p:spPr>
      </p:pic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6858000"/>
          </a:xfrm>
          <a:noFill/>
        </p:spPr>
        <p:txBody>
          <a:bodyPr lIns="72000" tIns="72000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0696"/>
            <a:ext cx="9144000" cy="9221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0696"/>
            <a:ext cx="8229600" cy="9221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792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54" r:id="rId7"/>
    <p:sldLayoutId id="2147483680" r:id="rId8"/>
    <p:sldLayoutId id="2147483685" r:id="rId9"/>
    <p:sldLayoutId id="2147483664" r:id="rId10"/>
    <p:sldLayoutId id="2147483681" r:id="rId11"/>
    <p:sldLayoutId id="2147483682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yalholloway.ac.uk/humanresources/organisationdevelopment/supportingteamsandmanagers/careerdevelopmentpathwaysinregistry/genericskills/persuadingandinfluencing.aspx" TargetMode="External"/><Relationship Id="rId13" Type="http://schemas.openxmlformats.org/officeDocument/2006/relationships/hyperlink" Target="https://www.royalholloway.ac.uk/humanresources/organisationdevelopment/supportingteamsandmanagers/careerdevelopmentpathwaysinregistry/genericskills/workingwithpeople.aspx" TargetMode="External"/><Relationship Id="rId18" Type="http://schemas.openxmlformats.org/officeDocument/2006/relationships/slide" Target="slide6.xml"/><Relationship Id="rId3" Type="http://schemas.openxmlformats.org/officeDocument/2006/relationships/hyperlink" Target="https://www.royalholloway.ac.uk/humanresources/organisationdevelopment/supportingteamsandmanagers/careerdevelopmentpathwaysinregistry/genericskills/applyingexpertiseandtechnology.aspx" TargetMode="External"/><Relationship Id="rId7" Type="http://schemas.openxmlformats.org/officeDocument/2006/relationships/hyperlink" Target="https://www.royalholloway.ac.uk/humanresources/organisationdevelopment/supportingteamsandmanagers/careerdevelopmentpathwaysinregistry/genericskills/formulatingstrategiesandconcepts.aspx" TargetMode="External"/><Relationship Id="rId12" Type="http://schemas.openxmlformats.org/officeDocument/2006/relationships/hyperlink" Target="https://www.royalholloway.ac.uk/humanresources/organisationdevelopment/coachingmentoring/coaching.aspx" TargetMode="External"/><Relationship Id="rId17" Type="http://schemas.openxmlformats.org/officeDocument/2006/relationships/slide" Target="slide4.xm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royalholloway.ac.uk/humanresources/organisationdevelopment/supportingteamsandmanagers/careerdevelopmentpathwaysinregistry/genericskills/copingwithpressuresandsetbacks.aspx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royalholloway.ac.uk/humanresources/organisationdevelopment/supportingteamsandmanagers/careerdevelopmentpathwaysinregistry/genericskills/writingandreporting.aspx" TargetMode="External"/><Relationship Id="rId11" Type="http://schemas.openxmlformats.org/officeDocument/2006/relationships/hyperlink" Target="https://www.royalholloway.ac.uk/humanresources/organisationdevelopment/supportingteamsandmanagers/careerdevelopmentpathwaysinregistry/genericskills/leadingandsupervising.aspx" TargetMode="External"/><Relationship Id="rId5" Type="http://schemas.openxmlformats.org/officeDocument/2006/relationships/hyperlink" Target="https://www.royalholloway.ac.uk/humanresources/organisationdevelopment/supportingteamsandmanagers/careerdevelopmentpathwaysinregistry/genericskills/presentingandcommunicatinginformation.aspx" TargetMode="External"/><Relationship Id="rId15" Type="http://schemas.openxmlformats.org/officeDocument/2006/relationships/hyperlink" Target="https://www.royalholloway.ac.uk/humanresources/organisationdevelopment/supportingteamsandmanagers/careerdevelopmentpathwaysinregistry/genericskills/adaptingandrespondingtochange.aspx" TargetMode="External"/><Relationship Id="rId10" Type="http://schemas.openxmlformats.org/officeDocument/2006/relationships/hyperlink" Target="https://www.royalholloway.ac.uk/humanresources/organisationdevelopment/supportingteamsandmanagers/careerdevelopmentpathwaysinregistry/genericskills/entrepreneurialandcommercialthinking.aspx" TargetMode="External"/><Relationship Id="rId4" Type="http://schemas.openxmlformats.org/officeDocument/2006/relationships/hyperlink" Target="https://www.royalholloway.ac.uk/humanresources/organisationdevelopment/supportingteamsandmanagers/careerdevelopmentpathwaysinregistry/genericskills/planningandorganising.aspx" TargetMode="External"/><Relationship Id="rId9" Type="http://schemas.openxmlformats.org/officeDocument/2006/relationships/hyperlink" Target="https://www.royalholloway.ac.uk/humanresources/organisationdevelopment/supportingteamsandmanagers/careerdevelopmentpathwaysinregistry/genericskills/decidingandinitiatingaction.aspx" TargetMode="External"/><Relationship Id="rId14" Type="http://schemas.openxmlformats.org/officeDocument/2006/relationships/hyperlink" Target="https://www.royalholloway.ac.uk/humanresources/organisationdevelopment/supportingteamsandmanagers/careerdevelopmentpathwaysinregistry/genericskills/relatingandnetworking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2673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79" y="4884464"/>
            <a:ext cx="6140678" cy="916512"/>
          </a:xfrm>
        </p:spPr>
        <p:txBody>
          <a:bodyPr>
            <a:noAutofit/>
          </a:bodyPr>
          <a:lstStyle/>
          <a:p>
            <a:r>
              <a:rPr lang="en-GB" sz="2800" dirty="0" smtClean="0"/>
              <a:t>Career and Professional Development: </a:t>
            </a:r>
            <a:r>
              <a:rPr lang="en-GB" sz="2800" b="1" dirty="0" smtClean="0"/>
              <a:t>Registry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838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Streams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659487" y="1444961"/>
            <a:ext cx="4040188" cy="639762"/>
          </a:xfrm>
        </p:spPr>
        <p:txBody>
          <a:bodyPr/>
          <a:lstStyle/>
          <a:p>
            <a:r>
              <a:rPr lang="en-GB" dirty="0" smtClean="0"/>
              <a:t>Professional Career Stream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659487" y="2084723"/>
            <a:ext cx="4040188" cy="3951288"/>
          </a:xfrm>
        </p:spPr>
        <p:txBody>
          <a:bodyPr/>
          <a:lstStyle/>
          <a:p>
            <a:r>
              <a:rPr lang="en-GB" dirty="0"/>
              <a:t>Each job role has a Professional </a:t>
            </a:r>
            <a:r>
              <a:rPr lang="en-GB" dirty="0" smtClean="0"/>
              <a:t>Stream</a:t>
            </a:r>
          </a:p>
          <a:p>
            <a:r>
              <a:rPr lang="en-GB" sz="1400" b="1" i="1" dirty="0" smtClean="0"/>
              <a:t>(these  are broad based and job titles will overlap)</a:t>
            </a:r>
          </a:p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9336760"/>
              </p:ext>
            </p:extLst>
          </p:nvPr>
        </p:nvGraphicFramePr>
        <p:xfrm>
          <a:off x="2681287" y="3868268"/>
          <a:ext cx="3781425" cy="101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6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9552"/>
            <a:ext cx="8229600" cy="5228448"/>
          </a:xfrm>
        </p:spPr>
        <p:txBody>
          <a:bodyPr/>
          <a:lstStyle/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Critical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Skills</a:t>
            </a:r>
          </a:p>
          <a:p>
            <a:r>
              <a:rPr lang="en-GB" dirty="0" smtClean="0"/>
              <a:t>These </a:t>
            </a:r>
            <a:r>
              <a:rPr lang="en-GB" dirty="0"/>
              <a:t>are vital </a:t>
            </a:r>
            <a:r>
              <a:rPr lang="en-GB" b="1" dirty="0"/>
              <a:t>strengths</a:t>
            </a:r>
            <a:r>
              <a:rPr lang="en-GB" dirty="0"/>
              <a:t>, traits and personal characteristic required to do the job well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Critical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Experiences</a:t>
            </a:r>
          </a:p>
          <a:p>
            <a:r>
              <a:rPr lang="en-GB" dirty="0" smtClean="0"/>
              <a:t>These </a:t>
            </a:r>
            <a:r>
              <a:rPr lang="en-GB" dirty="0"/>
              <a:t>are important </a:t>
            </a:r>
            <a:r>
              <a:rPr lang="en-GB" b="1" dirty="0"/>
              <a:t>experiences</a:t>
            </a:r>
            <a:r>
              <a:rPr lang="en-GB" dirty="0"/>
              <a:t> and opportunities which allow you to become competent in a role. Learning and development is usually on-the-job and may be supported by a mentor.</a:t>
            </a:r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Qualifications and </a:t>
            </a:r>
            <a:r>
              <a:rPr lang="en-GB" sz="2400" b="1" dirty="0" smtClean="0">
                <a:solidFill>
                  <a:schemeClr val="accent1"/>
                </a:solidFill>
                <a:latin typeface="+mj-lt"/>
              </a:rPr>
              <a:t>Knowledge</a:t>
            </a:r>
          </a:p>
          <a:p>
            <a:r>
              <a:rPr lang="en-GB" dirty="0" smtClean="0"/>
              <a:t>These </a:t>
            </a:r>
            <a:r>
              <a:rPr lang="en-GB" dirty="0"/>
              <a:t>are the areas of </a:t>
            </a:r>
            <a:r>
              <a:rPr lang="en-GB" b="1" dirty="0"/>
              <a:t>knowledge</a:t>
            </a:r>
            <a:r>
              <a:rPr lang="en-GB" dirty="0"/>
              <a:t> required for a job role.</a:t>
            </a:r>
          </a:p>
          <a:p>
            <a:r>
              <a:rPr lang="en-GB" sz="2400" b="1" dirty="0">
                <a:solidFill>
                  <a:schemeClr val="accent1"/>
                </a:solidFill>
              </a:rPr>
              <a:t>Relationships and </a:t>
            </a:r>
            <a:r>
              <a:rPr lang="en-GB" sz="2400" b="1" dirty="0" smtClean="0">
                <a:solidFill>
                  <a:schemeClr val="accent1"/>
                </a:solidFill>
              </a:rPr>
              <a:t>Networks</a:t>
            </a:r>
          </a:p>
          <a:p>
            <a:r>
              <a:rPr lang="en-GB" dirty="0" smtClean="0"/>
              <a:t>These </a:t>
            </a:r>
            <a:r>
              <a:rPr lang="en-GB" dirty="0"/>
              <a:t>are important internal and external </a:t>
            </a:r>
            <a:r>
              <a:rPr lang="en-GB" b="1" dirty="0"/>
              <a:t>networks</a:t>
            </a:r>
            <a:r>
              <a:rPr lang="en-GB" dirty="0" smtClean="0"/>
              <a:t>.</a:t>
            </a:r>
          </a:p>
          <a:p>
            <a:pPr lvl="0"/>
            <a:r>
              <a:rPr lang="en-GB" sz="2400" b="1" dirty="0" smtClean="0">
                <a:solidFill>
                  <a:srgbClr val="EB641E"/>
                </a:solidFill>
              </a:rPr>
              <a:t>Personal Performance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These are </a:t>
            </a:r>
            <a:r>
              <a:rPr lang="en-GB" dirty="0" smtClean="0">
                <a:solidFill>
                  <a:prstClr val="black"/>
                </a:solidFill>
              </a:rPr>
              <a:t>behaviours all staff need to pay attention to in order to perform effectively </a:t>
            </a:r>
            <a:endParaRPr lang="en-GB" dirty="0">
              <a:solidFill>
                <a:prstClr val="black"/>
              </a:solidFill>
            </a:endParaRPr>
          </a:p>
          <a:p>
            <a:pPr lvl="0"/>
            <a:endParaRPr lang="en-GB" sz="2400" b="1" dirty="0">
              <a:solidFill>
                <a:srgbClr val="EB641E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7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Streams: Registry Overview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5196"/>
              </p:ext>
            </p:extLst>
          </p:nvPr>
        </p:nvGraphicFramePr>
        <p:xfrm>
          <a:off x="292458" y="1663538"/>
          <a:ext cx="230117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5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Professional</a:t>
                      </a:r>
                      <a:r>
                        <a:rPr lang="en-GB" sz="1600" baseline="0" dirty="0" smtClean="0"/>
                        <a:t> Career Streams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47375" y="2963905"/>
            <a:ext cx="219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hlinkClick r:id="rId3" action="ppaction://hlinksldjump"/>
              </a:rPr>
              <a:t>Educational Development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47376" y="3458085"/>
            <a:ext cx="220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hlinkClick r:id="rId4" action="ppaction://hlinksldjump"/>
              </a:rPr>
              <a:t>Educational Learning Technology Development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7376" y="4167708"/>
            <a:ext cx="211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hlinkClick r:id="rId5" action="ppaction://hlinksldjump"/>
              </a:rPr>
              <a:t>AQPO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7375" y="4636412"/>
            <a:ext cx="210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hlinkClick r:id="" action="ppaction://noaction"/>
              </a:rPr>
              <a:t>CeDAS Teaching Fellow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58840" y="5135280"/>
            <a:ext cx="210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hlinkClick r:id="" action="ppaction://noaction"/>
              </a:rPr>
              <a:t>Administration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183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Professional Career Stream: </a:t>
            </a:r>
            <a:br>
              <a:rPr lang="en-GB" dirty="0" smtClean="0"/>
            </a:br>
            <a:r>
              <a:rPr lang="en-GB" dirty="0" smtClean="0"/>
              <a:t>Educational Development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86028"/>
              </p:ext>
            </p:extLst>
          </p:nvPr>
        </p:nvGraphicFramePr>
        <p:xfrm>
          <a:off x="162440" y="1454643"/>
          <a:ext cx="8714859" cy="49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7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Educational Development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Head of Educational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14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Critical Skills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hlinkClick r:id="rId3"/>
                        </a:rPr>
                        <a:t>Applying expertise and technology</a:t>
                      </a:r>
                      <a:endParaRPr lang="en-GB" sz="900" b="1" dirty="0" smtClean="0"/>
                    </a:p>
                    <a:p>
                      <a:r>
                        <a:rPr lang="en-GB" sz="900" b="1" dirty="0" smtClean="0">
                          <a:hlinkClick r:id="rId4"/>
                        </a:rPr>
                        <a:t>Planning and organising</a:t>
                      </a:r>
                      <a:endParaRPr lang="en-GB" sz="900" b="1" dirty="0" smtClean="0"/>
                    </a:p>
                    <a:p>
                      <a:r>
                        <a:rPr lang="en-GB" sz="900" b="1" dirty="0" smtClean="0">
                          <a:hlinkClick r:id="rId5"/>
                        </a:rPr>
                        <a:t>Presenting and communicating information</a:t>
                      </a:r>
                      <a:endParaRPr lang="en-GB" sz="900" b="1" dirty="0" smtClean="0"/>
                    </a:p>
                    <a:p>
                      <a:r>
                        <a:rPr lang="en-GB" sz="900" b="1" dirty="0" smtClean="0">
                          <a:hlinkClick r:id="rId6"/>
                        </a:rPr>
                        <a:t>Writing and reporting</a:t>
                      </a:r>
                      <a:endParaRPr lang="en-GB" sz="9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hlinkClick r:id="rId7"/>
                        </a:rPr>
                        <a:t>Formulating strategies and concepts</a:t>
                      </a:r>
                      <a:endParaRPr lang="en-GB" sz="900" b="1" dirty="0" smtClean="0">
                        <a:hlinkClick r:id="rId8"/>
                      </a:endParaRPr>
                    </a:p>
                    <a:p>
                      <a:r>
                        <a:rPr lang="en-GB" sz="900" b="1" dirty="0" smtClean="0">
                          <a:hlinkClick r:id="rId8"/>
                        </a:rPr>
                        <a:t>Persuading and influencing</a:t>
                      </a:r>
                      <a:endParaRPr lang="en-GB" sz="900" b="1" dirty="0" smtClean="0"/>
                    </a:p>
                    <a:p>
                      <a:r>
                        <a:rPr lang="en-GB" sz="900" b="1" dirty="0" smtClean="0">
                          <a:hlinkClick r:id="rId9"/>
                        </a:rPr>
                        <a:t>Deciding and Initiating Action</a:t>
                      </a:r>
                      <a:endParaRPr lang="en-GB" sz="900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hlinkClick r:id="rId10"/>
                        </a:rPr>
                        <a:t>Entrepreneurial and commercial thinking</a:t>
                      </a:r>
                      <a:endParaRPr lang="en-GB" sz="900" dirty="0" smtClean="0">
                        <a:hlinkClick r:id="rId8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Leading and supervising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765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Critical Experiences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Design and deliver training programmes/sessions</a:t>
                      </a:r>
                    </a:p>
                    <a:p>
                      <a:r>
                        <a:rPr lang="en-GB" sz="900" dirty="0" smtClean="0"/>
                        <a:t>Teaching in HE</a:t>
                      </a:r>
                    </a:p>
                    <a:p>
                      <a:r>
                        <a:rPr lang="en-GB" sz="900" dirty="0" smtClean="0"/>
                        <a:t>Working with PGR</a:t>
                      </a:r>
                    </a:p>
                    <a:p>
                      <a:r>
                        <a:rPr lang="en-GB" sz="900" dirty="0" smtClean="0"/>
                        <a:t>Technology enhanced learning techniques</a:t>
                      </a:r>
                    </a:p>
                    <a:p>
                      <a:r>
                        <a:rPr lang="en-GB" sz="900" dirty="0" smtClean="0"/>
                        <a:t>Writing case studies</a:t>
                      </a:r>
                    </a:p>
                    <a:p>
                      <a:r>
                        <a:rPr lang="en-GB" sz="900" dirty="0" smtClean="0"/>
                        <a:t>Facilitation</a:t>
                      </a:r>
                    </a:p>
                    <a:p>
                      <a:r>
                        <a:rPr lang="en-GB" sz="900" dirty="0" smtClean="0"/>
                        <a:t>Coaching and Mentoring</a:t>
                      </a:r>
                    </a:p>
                    <a:p>
                      <a:r>
                        <a:rPr lang="en-GB" sz="900" dirty="0" smtClean="0"/>
                        <a:t>Research in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Strategic project leadership</a:t>
                      </a:r>
                    </a:p>
                    <a:p>
                      <a:r>
                        <a:rPr lang="en-GB" sz="900" dirty="0" smtClean="0"/>
                        <a:t>Contribute to Royal Holloway policies</a:t>
                      </a:r>
                    </a:p>
                    <a:p>
                      <a:r>
                        <a:rPr lang="en-GB" sz="900" dirty="0" smtClean="0"/>
                        <a:t>Managing large collaborative projects</a:t>
                      </a:r>
                    </a:p>
                    <a:p>
                      <a:r>
                        <a:rPr lang="en-GB" sz="900" dirty="0" smtClean="0"/>
                        <a:t>Developing, leading and supporting College strategies</a:t>
                      </a:r>
                    </a:p>
                    <a:p>
                      <a:r>
                        <a:rPr lang="en-GB" sz="900" dirty="0" smtClean="0"/>
                        <a:t>Budget management</a:t>
                      </a:r>
                    </a:p>
                    <a:p>
                      <a:r>
                        <a:rPr lang="en-GB" sz="900" dirty="0" smtClean="0"/>
                        <a:t>Influencing priorities of other departments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leading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872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Qualifications and Knowledge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Postgraduate study/PgCert in HE or equivalent recognition</a:t>
                      </a:r>
                    </a:p>
                    <a:p>
                      <a:r>
                        <a:rPr lang="en-GB" sz="900" dirty="0" smtClean="0"/>
                        <a:t>UK Professional Standards Framework</a:t>
                      </a:r>
                    </a:p>
                    <a:p>
                      <a:r>
                        <a:rPr lang="en-GB" sz="900" dirty="0" smtClean="0"/>
                        <a:t>Academic QA procedures</a:t>
                      </a:r>
                    </a:p>
                    <a:p>
                      <a:r>
                        <a:rPr lang="en-GB" sz="900" dirty="0" smtClean="0"/>
                        <a:t>Web tools and their pedagogical use</a:t>
                      </a:r>
                    </a:p>
                    <a:p>
                      <a:r>
                        <a:rPr lang="en-GB" sz="900" dirty="0" smtClean="0"/>
                        <a:t>PhD policies and procedures</a:t>
                      </a:r>
                    </a:p>
                    <a:p>
                      <a:r>
                        <a:rPr lang="en-GB" sz="900" dirty="0" smtClean="0">
                          <a:hlinkClick r:id="rId12"/>
                        </a:rPr>
                        <a:t>Royal</a:t>
                      </a:r>
                      <a:r>
                        <a:rPr lang="en-GB" sz="900" baseline="0" dirty="0" smtClean="0">
                          <a:hlinkClick r:id="rId12"/>
                        </a:rPr>
                        <a:t> Holloway</a:t>
                      </a:r>
                      <a:r>
                        <a:rPr lang="en-GB" sz="900" dirty="0" smtClean="0">
                          <a:hlinkClick r:id="rId12"/>
                        </a:rPr>
                        <a:t> Internal Coach CMI </a:t>
                      </a:r>
                      <a:endParaRPr lang="en-GB" sz="900" dirty="0" smtClean="0"/>
                    </a:p>
                    <a:p>
                      <a:r>
                        <a:rPr lang="en-GB" sz="900" dirty="0" smtClean="0"/>
                        <a:t>SFHEA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Keep up to date about: developments in pedagogies; </a:t>
                      </a:r>
                    </a:p>
                    <a:p>
                      <a:r>
                        <a:rPr lang="en-GB" sz="900" dirty="0" smtClean="0"/>
                        <a:t>HE policies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College governance structures/procedures</a:t>
                      </a:r>
                    </a:p>
                    <a:p>
                      <a:r>
                        <a:rPr lang="en-GB" sz="900" dirty="0" smtClean="0"/>
                        <a:t>HR policies and procedures</a:t>
                      </a:r>
                    </a:p>
                    <a:p>
                      <a:r>
                        <a:rPr lang="en-GB" sz="900" dirty="0" smtClean="0"/>
                        <a:t>Finance</a:t>
                      </a:r>
                      <a:r>
                        <a:rPr lang="en-GB" sz="900" baseline="0" dirty="0" smtClean="0"/>
                        <a:t> policies and procedures</a:t>
                      </a:r>
                    </a:p>
                    <a:p>
                      <a:r>
                        <a:rPr lang="en-GB" sz="900" baseline="0" dirty="0" smtClean="0"/>
                        <a:t>Equality and Diversity policies and procedures</a:t>
                      </a:r>
                    </a:p>
                    <a:p>
                      <a:r>
                        <a:rPr lang="en-GB" sz="900" baseline="0" dirty="0" smtClean="0"/>
                        <a:t>Health and Safety policies and procedures</a:t>
                      </a:r>
                      <a:endParaRPr lang="en-GB" sz="900" dirty="0" smtClean="0"/>
                    </a:p>
                    <a:p>
                      <a:endParaRPr lang="en-GB" sz="9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45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Relationships and Networks</a:t>
                      </a:r>
                      <a:endParaRPr lang="en-GB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VP Education, Registry, Academic Departments, AQPO, CeDAS, Student Support, Careers, Library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kern="1200" baseline="0" dirty="0" smtClean="0"/>
                        <a:t>Working Groups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900" kern="1200" baseline="0" dirty="0" smtClean="0"/>
                        <a:t>Peers in other Professional Services</a:t>
                      </a:r>
                    </a:p>
                    <a:p>
                      <a:r>
                        <a:rPr lang="en-GB" sz="900" dirty="0" smtClean="0"/>
                        <a:t>Relevant College Committees</a:t>
                      </a:r>
                    </a:p>
                    <a:p>
                      <a:r>
                        <a:rPr lang="en-GB" sz="900" dirty="0" smtClean="0"/>
                        <a:t>SMT, </a:t>
                      </a:r>
                      <a:r>
                        <a:rPr lang="en-GB" sz="900" dirty="0" err="1" smtClean="0"/>
                        <a:t>CEx</a:t>
                      </a:r>
                      <a:endParaRPr lang="en-GB" sz="9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445">
                <a:tc>
                  <a:txBody>
                    <a:bodyPr/>
                    <a:lstStyle/>
                    <a:p>
                      <a:r>
                        <a:rPr lang="en-GB" sz="900" b="1" dirty="0" smtClean="0"/>
                        <a:t>Personal Performance</a:t>
                      </a:r>
                      <a:endParaRPr lang="en-GB" sz="9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WORKING WITH PEOPLE</a:t>
                      </a:r>
                      <a:r>
                        <a:rPr lang="en-GB" sz="9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cap="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Relating and networking</a:t>
                      </a:r>
                      <a:r>
                        <a:rPr lang="en-GB" sz="900" b="1" cap="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cap="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Adapting and responding to change</a:t>
                      </a:r>
                      <a:r>
                        <a:rPr lang="en-GB" sz="900" b="1" cap="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GB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cap="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Coping with pressures and setbacks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ounded Rectangle 8">
            <a:hlinkClick r:id="rId17" action="ppaction://hlinksldjump"/>
          </p:cNvPr>
          <p:cNvSpPr/>
          <p:nvPr/>
        </p:nvSpPr>
        <p:spPr>
          <a:xfrm>
            <a:off x="8436096" y="187448"/>
            <a:ext cx="563526" cy="15815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Back</a:t>
            </a:r>
            <a:endParaRPr lang="en-GB" sz="800" dirty="0"/>
          </a:p>
        </p:txBody>
      </p:sp>
      <p:sp>
        <p:nvSpPr>
          <p:cNvPr id="10" name="Rounded Rectangle 9">
            <a:hlinkClick r:id="rId18" action="ppaction://hlinksldjump"/>
          </p:cNvPr>
          <p:cNvSpPr/>
          <p:nvPr/>
        </p:nvSpPr>
        <p:spPr>
          <a:xfrm>
            <a:off x="3473355" y="6513463"/>
            <a:ext cx="2197290" cy="2975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Plan your professional development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428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Use </a:t>
            </a:r>
            <a:r>
              <a:rPr lang="en-GB" sz="3200" dirty="0" smtClean="0"/>
              <a:t>the Career Streams to</a:t>
            </a:r>
            <a:r>
              <a:rPr lang="en-GB" sz="3200" dirty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help you think about what you need </a:t>
            </a:r>
            <a:r>
              <a:rPr lang="en-GB" sz="2400" b="1" dirty="0"/>
              <a:t>now</a:t>
            </a:r>
            <a:r>
              <a:rPr lang="en-GB" sz="2400" dirty="0"/>
              <a:t> to do your job effectively and what you </a:t>
            </a:r>
            <a:r>
              <a:rPr lang="en-GB" sz="2400" dirty="0" smtClean="0"/>
              <a:t>need to do </a:t>
            </a:r>
            <a:r>
              <a:rPr lang="en-GB" sz="2400" dirty="0"/>
              <a:t>in the </a:t>
            </a:r>
            <a:r>
              <a:rPr lang="en-GB" sz="2400" b="1" dirty="0"/>
              <a:t>future </a:t>
            </a:r>
            <a:r>
              <a:rPr lang="en-GB" sz="2400" dirty="0"/>
              <a:t>to </a:t>
            </a:r>
            <a:r>
              <a:rPr lang="en-GB" sz="2400" dirty="0" smtClean="0"/>
              <a:t>progress</a:t>
            </a:r>
            <a:endParaRPr lang="en-GB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identify other roles </a:t>
            </a:r>
            <a:r>
              <a:rPr lang="en-GB" sz="2400" dirty="0"/>
              <a:t>and areas of work </a:t>
            </a:r>
            <a:r>
              <a:rPr lang="en-GB" sz="2400" dirty="0" smtClean="0"/>
              <a:t>within Registry that you </a:t>
            </a:r>
            <a:r>
              <a:rPr lang="en-GB" sz="2400" dirty="0"/>
              <a:t>may wish to move into when suitable opportunities </a:t>
            </a:r>
            <a:r>
              <a:rPr lang="en-GB" sz="2400" dirty="0" smtClean="0"/>
              <a:t>arise</a:t>
            </a: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Use profiles </a:t>
            </a:r>
            <a:r>
              <a:rPr lang="en-GB" sz="3200" dirty="0" smtClean="0"/>
              <a:t>to produce </a:t>
            </a:r>
            <a:r>
              <a:rPr lang="en-GB" sz="3200" dirty="0"/>
              <a:t>a </a:t>
            </a:r>
            <a:r>
              <a:rPr lang="en-GB" sz="3200" dirty="0">
                <a:hlinkClick r:id="rId3" action="ppaction://hlinksldjump"/>
              </a:rPr>
              <a:t>Personal Development </a:t>
            </a:r>
            <a:r>
              <a:rPr lang="en-GB" sz="3200" dirty="0" smtClean="0">
                <a:hlinkClick r:id="rId3" action="ppaction://hlinksldjump"/>
              </a:rPr>
              <a:t>Plan</a:t>
            </a:r>
            <a:endParaRPr lang="en-GB" sz="3200" dirty="0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8436096" y="187448"/>
            <a:ext cx="563526" cy="15815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Back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7461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Development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277"/>
            <a:ext cx="8229600" cy="4363278"/>
          </a:xfrm>
        </p:spPr>
        <p:txBody>
          <a:bodyPr/>
          <a:lstStyle/>
          <a:p>
            <a:r>
              <a:rPr lang="en-GB" dirty="0"/>
              <a:t>Producing a personal development plan calls for 70 percent of your development to consist of on-the-job learning, supported by 20 percent coaching and mentoring and 10 percent off-the-job </a:t>
            </a:r>
            <a:r>
              <a:rPr lang="en-GB" dirty="0" smtClean="0"/>
              <a:t>training</a:t>
            </a:r>
            <a:endParaRPr lang="en-GB" dirty="0"/>
          </a:p>
          <a:p>
            <a:r>
              <a:rPr lang="en-GB" b="1" dirty="0" smtClean="0"/>
              <a:t>1. Decide </a:t>
            </a:r>
            <a:r>
              <a:rPr lang="en-GB" b="1" dirty="0"/>
              <a:t>on your developmental </a:t>
            </a:r>
            <a:r>
              <a:rPr lang="en-GB" b="1" dirty="0" smtClean="0"/>
              <a:t>goals, </a:t>
            </a:r>
            <a:r>
              <a:rPr lang="en-GB" b="1" dirty="0"/>
              <a:t>i.e. what are you trying to improve? </a:t>
            </a:r>
          </a:p>
          <a:p>
            <a:r>
              <a:rPr lang="en-GB" b="1" dirty="0" smtClean="0"/>
              <a:t>2. For </a:t>
            </a:r>
            <a:r>
              <a:rPr lang="en-GB" b="1" dirty="0"/>
              <a:t>each developmental </a:t>
            </a:r>
            <a:r>
              <a:rPr lang="en-GB" b="1" dirty="0" smtClean="0"/>
              <a:t>goal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Come </a:t>
            </a:r>
            <a:r>
              <a:rPr lang="en-GB" sz="1600" dirty="0"/>
              <a:t>up with 3 job-based projects or assignments that will help build this skill (See ‘critical skills’ and ‘critical experiences</a:t>
            </a:r>
            <a:r>
              <a:rPr lang="en-GB" sz="1600" dirty="0" smtClean="0"/>
              <a:t>’)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Come </a:t>
            </a:r>
            <a:r>
              <a:rPr lang="en-GB" sz="1600" dirty="0"/>
              <a:t>up with 2 ways you can work with someone, maybe a mentor or manager to build this skill (See ‘critical networks and relationships</a:t>
            </a:r>
            <a:r>
              <a:rPr lang="en-GB" sz="1600" dirty="0" smtClean="0"/>
              <a:t>’)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en-GB" sz="1600" dirty="0" smtClean="0"/>
              <a:t>Come </a:t>
            </a:r>
            <a:r>
              <a:rPr lang="en-GB" sz="1600" dirty="0"/>
              <a:t>up with 1 formal book, conference, or other formal training experience that might support the development of this skill (See Knowledge/Qualifications)</a:t>
            </a:r>
          </a:p>
          <a:p>
            <a:r>
              <a:rPr lang="en-GB" b="1" dirty="0" smtClean="0"/>
              <a:t>3. Share </a:t>
            </a:r>
            <a:r>
              <a:rPr lang="en-GB" b="1" dirty="0"/>
              <a:t>your 70/20/10 plan with your </a:t>
            </a:r>
            <a:r>
              <a:rPr lang="en-GB" b="1" dirty="0" smtClean="0"/>
              <a:t>manager</a:t>
            </a:r>
            <a:endParaRPr lang="en-GB" b="1" dirty="0"/>
          </a:p>
        </p:txBody>
      </p:sp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6953249" y="5905500"/>
            <a:ext cx="1952626" cy="64770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Personal Development Plan Template</a:t>
            </a:r>
            <a:endParaRPr lang="en-GB" sz="1400" dirty="0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8436096" y="187448"/>
            <a:ext cx="563526" cy="15815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/>
              <a:t>Back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55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EB641E"/>
      </a:hlink>
      <a:folHlink>
        <a:srgbClr val="EB641E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590</Words>
  <Application>Microsoft Office PowerPoint</Application>
  <PresentationFormat>On-screen Show (4:3)</PresentationFormat>
  <Paragraphs>103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Corbel</vt:lpstr>
      <vt:lpstr>Lucida Grande</vt:lpstr>
      <vt:lpstr>Times New Roman</vt:lpstr>
      <vt:lpstr>Wingdings</vt:lpstr>
      <vt:lpstr>Office Theme</vt:lpstr>
      <vt:lpstr>Career and Professional Development: Registry</vt:lpstr>
      <vt:lpstr>Career Streams</vt:lpstr>
      <vt:lpstr>Profiles</vt:lpstr>
      <vt:lpstr>Career Streams: Registry Overview</vt:lpstr>
      <vt:lpstr>Professional Career Stream:  Educational Development</vt:lpstr>
      <vt:lpstr>Learning and development</vt:lpstr>
      <vt:lpstr>Personal Development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Rossana Espinoza Ramos</cp:lastModifiedBy>
  <cp:revision>278</cp:revision>
  <cp:lastPrinted>2018-04-16T15:34:02Z</cp:lastPrinted>
  <dcterms:created xsi:type="dcterms:W3CDTF">2013-08-15T13:27:17Z</dcterms:created>
  <dcterms:modified xsi:type="dcterms:W3CDTF">2018-07-23T09:24:52Z</dcterms:modified>
</cp:coreProperties>
</file>