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handoutMasterIdLst>
    <p:handoutMasterId r:id="rId10"/>
  </p:handoutMasterIdLst>
  <p:sldIdLst>
    <p:sldId id="337" r:id="rId2"/>
    <p:sldId id="338" r:id="rId3"/>
    <p:sldId id="341" r:id="rId4"/>
    <p:sldId id="339" r:id="rId5"/>
    <p:sldId id="342" r:id="rId6"/>
    <p:sldId id="316" r:id="rId7"/>
    <p:sldId id="34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2" autoAdjust="0"/>
    <p:restoredTop sz="91753" autoAdjust="0"/>
  </p:normalViewPr>
  <p:slideViewPr>
    <p:cSldViewPr snapToGrid="0" snapToObjects="1">
      <p:cViewPr>
        <p:scale>
          <a:sx n="75" d="100"/>
          <a:sy n="75" d="100"/>
        </p:scale>
        <p:origin x="-1392"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737BC-7D8F-294E-92AE-0C204E7FCB03}" type="doc">
      <dgm:prSet loTypeId="urn:microsoft.com/office/officeart/2005/8/layout/radial3" loCatId="" qsTypeId="urn:microsoft.com/office/officeart/2005/8/quickstyle/3D3" qsCatId="3D" csTypeId="urn:microsoft.com/office/officeart/2005/8/colors/colorful3" csCatId="colorful" phldr="1"/>
      <dgm:spPr/>
      <dgm:t>
        <a:bodyPr/>
        <a:lstStyle/>
        <a:p>
          <a:endParaRPr lang="en-GB"/>
        </a:p>
      </dgm:t>
    </dgm:pt>
    <dgm:pt modelId="{21135064-0B03-5D45-88C5-A78A37466549}">
      <dgm:prSet/>
      <dgm:spPr/>
      <dgm:t>
        <a:bodyPr/>
        <a:lstStyle/>
        <a:p>
          <a:pPr rtl="0"/>
          <a:r>
            <a:rPr lang="en-GB" dirty="0" smtClean="0"/>
            <a:t>Shifting contexts</a:t>
          </a:r>
          <a:endParaRPr lang="en-GB" dirty="0"/>
        </a:p>
      </dgm:t>
    </dgm:pt>
    <dgm:pt modelId="{57397E7A-3267-8949-B318-2A7993752B3F}" type="parTrans" cxnId="{C23BB862-F0F1-984A-8EFD-D1E0293A2E02}">
      <dgm:prSet/>
      <dgm:spPr/>
      <dgm:t>
        <a:bodyPr/>
        <a:lstStyle/>
        <a:p>
          <a:endParaRPr lang="en-GB"/>
        </a:p>
      </dgm:t>
    </dgm:pt>
    <dgm:pt modelId="{E32684A9-C49D-9A4E-84F5-58E9FB22BF85}" type="sibTrans" cxnId="{C23BB862-F0F1-984A-8EFD-D1E0293A2E02}">
      <dgm:prSet/>
      <dgm:spPr/>
      <dgm:t>
        <a:bodyPr/>
        <a:lstStyle/>
        <a:p>
          <a:endParaRPr lang="en-GB"/>
        </a:p>
      </dgm:t>
    </dgm:pt>
    <dgm:pt modelId="{C346E6FE-9521-8F4A-85BA-4D78BB87BD00}">
      <dgm:prSet custT="1"/>
      <dgm:spPr/>
      <dgm:t>
        <a:bodyPr/>
        <a:lstStyle/>
        <a:p>
          <a:pPr rtl="0"/>
          <a:r>
            <a:rPr lang="en-GB" sz="1600" dirty="0" smtClean="0"/>
            <a:t>Student fees</a:t>
          </a:r>
          <a:endParaRPr lang="en-GB" sz="1600" dirty="0"/>
        </a:p>
      </dgm:t>
    </dgm:pt>
    <dgm:pt modelId="{F15FEBFA-38F6-A84A-B6F3-AA2627BC3CE4}" type="parTrans" cxnId="{6121F594-2BE2-A947-9161-5E2A823A66C6}">
      <dgm:prSet/>
      <dgm:spPr/>
      <dgm:t>
        <a:bodyPr/>
        <a:lstStyle/>
        <a:p>
          <a:endParaRPr lang="en-GB"/>
        </a:p>
      </dgm:t>
    </dgm:pt>
    <dgm:pt modelId="{E7D4CE9F-0C26-074F-AC3C-AC69DA22C48C}" type="sibTrans" cxnId="{6121F594-2BE2-A947-9161-5E2A823A66C6}">
      <dgm:prSet/>
      <dgm:spPr/>
      <dgm:t>
        <a:bodyPr/>
        <a:lstStyle/>
        <a:p>
          <a:endParaRPr lang="en-GB"/>
        </a:p>
      </dgm:t>
    </dgm:pt>
    <dgm:pt modelId="{1BF41EB6-9121-9447-885B-B2424C573E67}">
      <dgm:prSet custT="1"/>
      <dgm:spPr/>
      <dgm:t>
        <a:bodyPr/>
        <a:lstStyle/>
        <a:p>
          <a:pPr rtl="0"/>
          <a:r>
            <a:rPr lang="en-GB" sz="1600" dirty="0" smtClean="0"/>
            <a:t>Economic downturn</a:t>
          </a:r>
          <a:endParaRPr lang="en-GB" sz="1600" dirty="0"/>
        </a:p>
      </dgm:t>
    </dgm:pt>
    <dgm:pt modelId="{BECDF811-E420-9A4F-9BA8-7A5144E80AE8}" type="parTrans" cxnId="{8EB82F95-A4B1-9D4E-8D56-0867E64E7980}">
      <dgm:prSet/>
      <dgm:spPr/>
      <dgm:t>
        <a:bodyPr/>
        <a:lstStyle/>
        <a:p>
          <a:endParaRPr lang="en-GB"/>
        </a:p>
      </dgm:t>
    </dgm:pt>
    <dgm:pt modelId="{60A6B3F6-49C6-5644-9860-B55FF8C62E42}" type="sibTrans" cxnId="{8EB82F95-A4B1-9D4E-8D56-0867E64E7980}">
      <dgm:prSet/>
      <dgm:spPr/>
      <dgm:t>
        <a:bodyPr/>
        <a:lstStyle/>
        <a:p>
          <a:endParaRPr lang="en-GB"/>
        </a:p>
      </dgm:t>
    </dgm:pt>
    <dgm:pt modelId="{2808A126-F333-AA4F-BF71-7E4F04FADBF1}">
      <dgm:prSet custT="1"/>
      <dgm:spPr/>
      <dgm:t>
        <a:bodyPr/>
        <a:lstStyle/>
        <a:p>
          <a:pPr rtl="0"/>
          <a:r>
            <a:rPr lang="en-GB" sz="1600" dirty="0" smtClean="0"/>
            <a:t>Employment contracts</a:t>
          </a:r>
          <a:endParaRPr lang="en-GB" sz="1600" dirty="0"/>
        </a:p>
      </dgm:t>
    </dgm:pt>
    <dgm:pt modelId="{41DA4D87-DF19-CE41-95A5-FFA84808724E}" type="parTrans" cxnId="{4B45F933-3483-4D47-A145-3AC28F621D64}">
      <dgm:prSet/>
      <dgm:spPr/>
      <dgm:t>
        <a:bodyPr/>
        <a:lstStyle/>
        <a:p>
          <a:endParaRPr lang="en-GB"/>
        </a:p>
      </dgm:t>
    </dgm:pt>
    <dgm:pt modelId="{350083EE-43DE-214F-B784-B350648E4A31}" type="sibTrans" cxnId="{4B45F933-3483-4D47-A145-3AC28F621D64}">
      <dgm:prSet/>
      <dgm:spPr/>
      <dgm:t>
        <a:bodyPr/>
        <a:lstStyle/>
        <a:p>
          <a:endParaRPr lang="en-GB"/>
        </a:p>
      </dgm:t>
    </dgm:pt>
    <dgm:pt modelId="{399FE8BD-EA06-034A-B0F5-7818055BE286}">
      <dgm:prSet custT="1"/>
      <dgm:spPr/>
      <dgm:t>
        <a:bodyPr/>
        <a:lstStyle/>
        <a:p>
          <a:pPr rtl="0"/>
          <a:r>
            <a:rPr lang="en-GB" sz="1600" dirty="0" smtClean="0"/>
            <a:t>Cross sector partnerships</a:t>
          </a:r>
          <a:endParaRPr lang="en-GB" sz="1600" dirty="0"/>
        </a:p>
      </dgm:t>
    </dgm:pt>
    <dgm:pt modelId="{6935BD87-1E0C-F446-A3AD-80894A030754}" type="parTrans" cxnId="{66752797-7849-494B-B397-85C826B5E8EC}">
      <dgm:prSet/>
      <dgm:spPr/>
      <dgm:t>
        <a:bodyPr/>
        <a:lstStyle/>
        <a:p>
          <a:endParaRPr lang="en-GB"/>
        </a:p>
      </dgm:t>
    </dgm:pt>
    <dgm:pt modelId="{6E4D0B77-2A6E-7241-836A-9EA63F34C986}" type="sibTrans" cxnId="{66752797-7849-494B-B397-85C826B5E8EC}">
      <dgm:prSet/>
      <dgm:spPr/>
      <dgm:t>
        <a:bodyPr/>
        <a:lstStyle/>
        <a:p>
          <a:endParaRPr lang="en-GB"/>
        </a:p>
      </dgm:t>
    </dgm:pt>
    <dgm:pt modelId="{393028B9-D904-6442-A8EB-B151C8C10058}">
      <dgm:prSet custT="1"/>
      <dgm:spPr/>
      <dgm:t>
        <a:bodyPr/>
        <a:lstStyle/>
        <a:p>
          <a:pPr rtl="0"/>
          <a:r>
            <a:rPr lang="en-GB" sz="1600" dirty="0" smtClean="0"/>
            <a:t>Research profile</a:t>
          </a:r>
          <a:endParaRPr lang="en-GB" sz="1600" dirty="0"/>
        </a:p>
      </dgm:t>
    </dgm:pt>
    <dgm:pt modelId="{6BF78965-06E4-2C42-BED6-C692807A3A35}" type="parTrans" cxnId="{355DAF88-30F9-084C-A057-D230E0AD65AD}">
      <dgm:prSet/>
      <dgm:spPr/>
      <dgm:t>
        <a:bodyPr/>
        <a:lstStyle/>
        <a:p>
          <a:endParaRPr lang="en-GB"/>
        </a:p>
      </dgm:t>
    </dgm:pt>
    <dgm:pt modelId="{1F0C1DB0-0F95-2A41-8F92-C661BEDA5856}" type="sibTrans" cxnId="{355DAF88-30F9-084C-A057-D230E0AD65AD}">
      <dgm:prSet/>
      <dgm:spPr/>
      <dgm:t>
        <a:bodyPr/>
        <a:lstStyle/>
        <a:p>
          <a:endParaRPr lang="en-GB"/>
        </a:p>
      </dgm:t>
    </dgm:pt>
    <dgm:pt modelId="{347153FD-EF97-3F42-B346-1D267D7C5B18}">
      <dgm:prSet custT="1"/>
      <dgm:spPr/>
      <dgm:t>
        <a:bodyPr/>
        <a:lstStyle/>
        <a:p>
          <a:pPr rtl="0"/>
          <a:r>
            <a:rPr lang="en-GB" sz="1600" dirty="0" smtClean="0"/>
            <a:t>Global competition</a:t>
          </a:r>
          <a:endParaRPr lang="en-GB" sz="1600" dirty="0"/>
        </a:p>
      </dgm:t>
    </dgm:pt>
    <dgm:pt modelId="{9E81148B-43FD-A143-BCDE-09978F1C06E3}" type="parTrans" cxnId="{BF2228DD-6A7C-1D44-90CF-E601AB322DCA}">
      <dgm:prSet/>
      <dgm:spPr/>
      <dgm:t>
        <a:bodyPr/>
        <a:lstStyle/>
        <a:p>
          <a:endParaRPr lang="en-GB"/>
        </a:p>
      </dgm:t>
    </dgm:pt>
    <dgm:pt modelId="{AC16AC5D-C2F4-0E4C-8562-CA714F904B23}" type="sibTrans" cxnId="{BF2228DD-6A7C-1D44-90CF-E601AB322DCA}">
      <dgm:prSet/>
      <dgm:spPr/>
      <dgm:t>
        <a:bodyPr/>
        <a:lstStyle/>
        <a:p>
          <a:endParaRPr lang="en-GB"/>
        </a:p>
      </dgm:t>
    </dgm:pt>
    <dgm:pt modelId="{1039A9CF-E35A-DF45-9831-071D69918004}">
      <dgm:prSet custT="1"/>
      <dgm:spPr/>
      <dgm:t>
        <a:bodyPr/>
        <a:lstStyle/>
        <a:p>
          <a:pPr rtl="0"/>
          <a:r>
            <a:rPr lang="en-GB" sz="1600" dirty="0" smtClean="0"/>
            <a:t>University rankings</a:t>
          </a:r>
          <a:endParaRPr lang="en-GB" sz="1600" dirty="0"/>
        </a:p>
      </dgm:t>
    </dgm:pt>
    <dgm:pt modelId="{5274A7F5-D6D5-4D4B-B926-A7FF385DB96D}" type="parTrans" cxnId="{B4466835-2960-DE45-8960-2495A43A9761}">
      <dgm:prSet/>
      <dgm:spPr/>
      <dgm:t>
        <a:bodyPr/>
        <a:lstStyle/>
        <a:p>
          <a:endParaRPr lang="en-GB"/>
        </a:p>
      </dgm:t>
    </dgm:pt>
    <dgm:pt modelId="{4217AE06-805F-E143-A53B-F6C628CF1FD9}" type="sibTrans" cxnId="{B4466835-2960-DE45-8960-2495A43A9761}">
      <dgm:prSet/>
      <dgm:spPr/>
      <dgm:t>
        <a:bodyPr/>
        <a:lstStyle/>
        <a:p>
          <a:endParaRPr lang="en-GB"/>
        </a:p>
      </dgm:t>
    </dgm:pt>
    <dgm:pt modelId="{A6BEC2DE-84F3-624F-86AA-1ABCA86271E0}">
      <dgm:prSet custT="1"/>
      <dgm:spPr/>
      <dgm:t>
        <a:bodyPr/>
        <a:lstStyle/>
        <a:p>
          <a:pPr rtl="0"/>
          <a:r>
            <a:rPr lang="en-GB" sz="1600" dirty="0" smtClean="0"/>
            <a:t>Professional-</a:t>
          </a:r>
          <a:r>
            <a:rPr lang="en-GB" sz="1600" dirty="0" err="1" smtClean="0"/>
            <a:t>isation</a:t>
          </a:r>
          <a:endParaRPr lang="en-GB" sz="1600" dirty="0"/>
        </a:p>
      </dgm:t>
    </dgm:pt>
    <dgm:pt modelId="{1BA2C1C8-83E6-2A48-B578-893C58864BC8}" type="parTrans" cxnId="{E50DE4BB-269C-474C-9AA3-E8764D1DF41E}">
      <dgm:prSet/>
      <dgm:spPr/>
      <dgm:t>
        <a:bodyPr/>
        <a:lstStyle/>
        <a:p>
          <a:endParaRPr lang="en-GB"/>
        </a:p>
      </dgm:t>
    </dgm:pt>
    <dgm:pt modelId="{2C6DAF0A-66CA-2D44-A703-FB564552DC48}" type="sibTrans" cxnId="{E50DE4BB-269C-474C-9AA3-E8764D1DF41E}">
      <dgm:prSet/>
      <dgm:spPr/>
      <dgm:t>
        <a:bodyPr/>
        <a:lstStyle/>
        <a:p>
          <a:endParaRPr lang="en-GB"/>
        </a:p>
      </dgm:t>
    </dgm:pt>
    <dgm:pt modelId="{6DFD4AB1-5104-2245-B49F-485689B1EDCE}" type="pres">
      <dgm:prSet presAssocID="{F1B737BC-7D8F-294E-92AE-0C204E7FCB03}" presName="composite" presStyleCnt="0">
        <dgm:presLayoutVars>
          <dgm:chMax val="1"/>
          <dgm:dir/>
          <dgm:resizeHandles val="exact"/>
        </dgm:presLayoutVars>
      </dgm:prSet>
      <dgm:spPr/>
      <dgm:t>
        <a:bodyPr/>
        <a:lstStyle/>
        <a:p>
          <a:endParaRPr lang="en-GB"/>
        </a:p>
      </dgm:t>
    </dgm:pt>
    <dgm:pt modelId="{8367460C-3274-AB4D-82B3-8189058FC015}" type="pres">
      <dgm:prSet presAssocID="{F1B737BC-7D8F-294E-92AE-0C204E7FCB03}" presName="radial" presStyleCnt="0">
        <dgm:presLayoutVars>
          <dgm:animLvl val="ctr"/>
        </dgm:presLayoutVars>
      </dgm:prSet>
      <dgm:spPr/>
    </dgm:pt>
    <dgm:pt modelId="{904CCF8C-C72B-5D4A-BAC9-94348FBDC383}" type="pres">
      <dgm:prSet presAssocID="{21135064-0B03-5D45-88C5-A78A37466549}" presName="centerShape" presStyleLbl="vennNode1" presStyleIdx="0" presStyleCnt="9" custScaleX="72306" custScaleY="66521"/>
      <dgm:spPr/>
      <dgm:t>
        <a:bodyPr/>
        <a:lstStyle/>
        <a:p>
          <a:endParaRPr lang="en-GB"/>
        </a:p>
      </dgm:t>
    </dgm:pt>
    <dgm:pt modelId="{9177AC05-3457-A64C-9AD8-70E55E7B8879}" type="pres">
      <dgm:prSet presAssocID="{C346E6FE-9521-8F4A-85BA-4D78BB87BD00}" presName="node" presStyleLbl="vennNode1" presStyleIdx="1" presStyleCnt="9">
        <dgm:presLayoutVars>
          <dgm:bulletEnabled val="1"/>
        </dgm:presLayoutVars>
      </dgm:prSet>
      <dgm:spPr/>
      <dgm:t>
        <a:bodyPr/>
        <a:lstStyle/>
        <a:p>
          <a:endParaRPr lang="en-GB"/>
        </a:p>
      </dgm:t>
    </dgm:pt>
    <dgm:pt modelId="{523CC7EE-B817-1642-BD57-088F99534D74}" type="pres">
      <dgm:prSet presAssocID="{2808A126-F333-AA4F-BF71-7E4F04FADBF1}" presName="node" presStyleLbl="vennNode1" presStyleIdx="2" presStyleCnt="9">
        <dgm:presLayoutVars>
          <dgm:bulletEnabled val="1"/>
        </dgm:presLayoutVars>
      </dgm:prSet>
      <dgm:spPr/>
      <dgm:t>
        <a:bodyPr/>
        <a:lstStyle/>
        <a:p>
          <a:endParaRPr lang="en-GB"/>
        </a:p>
      </dgm:t>
    </dgm:pt>
    <dgm:pt modelId="{AF48957E-421E-6641-84AD-9D0080BDE234}" type="pres">
      <dgm:prSet presAssocID="{347153FD-EF97-3F42-B346-1D267D7C5B18}" presName="node" presStyleLbl="vennNode1" presStyleIdx="3" presStyleCnt="9">
        <dgm:presLayoutVars>
          <dgm:bulletEnabled val="1"/>
        </dgm:presLayoutVars>
      </dgm:prSet>
      <dgm:spPr/>
      <dgm:t>
        <a:bodyPr/>
        <a:lstStyle/>
        <a:p>
          <a:endParaRPr lang="en-GB"/>
        </a:p>
      </dgm:t>
    </dgm:pt>
    <dgm:pt modelId="{DA3FE700-80E4-5844-AB36-D69EABCF248F}" type="pres">
      <dgm:prSet presAssocID="{399FE8BD-EA06-034A-B0F5-7818055BE286}" presName="node" presStyleLbl="vennNode1" presStyleIdx="4" presStyleCnt="9">
        <dgm:presLayoutVars>
          <dgm:bulletEnabled val="1"/>
        </dgm:presLayoutVars>
      </dgm:prSet>
      <dgm:spPr/>
      <dgm:t>
        <a:bodyPr/>
        <a:lstStyle/>
        <a:p>
          <a:endParaRPr lang="en-GB"/>
        </a:p>
      </dgm:t>
    </dgm:pt>
    <dgm:pt modelId="{50C90640-0266-B44C-ADBE-DB67798F0A58}" type="pres">
      <dgm:prSet presAssocID="{393028B9-D904-6442-A8EB-B151C8C10058}" presName="node" presStyleLbl="vennNode1" presStyleIdx="5" presStyleCnt="9">
        <dgm:presLayoutVars>
          <dgm:bulletEnabled val="1"/>
        </dgm:presLayoutVars>
      </dgm:prSet>
      <dgm:spPr/>
      <dgm:t>
        <a:bodyPr/>
        <a:lstStyle/>
        <a:p>
          <a:endParaRPr lang="en-GB"/>
        </a:p>
      </dgm:t>
    </dgm:pt>
    <dgm:pt modelId="{50260B83-8B5E-DE46-B472-F55A9DEFA67A}" type="pres">
      <dgm:prSet presAssocID="{1039A9CF-E35A-DF45-9831-071D69918004}" presName="node" presStyleLbl="vennNode1" presStyleIdx="6" presStyleCnt="9">
        <dgm:presLayoutVars>
          <dgm:bulletEnabled val="1"/>
        </dgm:presLayoutVars>
      </dgm:prSet>
      <dgm:spPr/>
      <dgm:t>
        <a:bodyPr/>
        <a:lstStyle/>
        <a:p>
          <a:endParaRPr lang="en-GB"/>
        </a:p>
      </dgm:t>
    </dgm:pt>
    <dgm:pt modelId="{2C9E9C93-64A2-4F4B-BB1A-D461BEF20ADC}" type="pres">
      <dgm:prSet presAssocID="{1BF41EB6-9121-9447-885B-B2424C573E67}" presName="node" presStyleLbl="vennNode1" presStyleIdx="7" presStyleCnt="9">
        <dgm:presLayoutVars>
          <dgm:bulletEnabled val="1"/>
        </dgm:presLayoutVars>
      </dgm:prSet>
      <dgm:spPr/>
      <dgm:t>
        <a:bodyPr/>
        <a:lstStyle/>
        <a:p>
          <a:endParaRPr lang="en-GB"/>
        </a:p>
      </dgm:t>
    </dgm:pt>
    <dgm:pt modelId="{08EF7AFC-8B37-F142-A5EC-926E922EF934}" type="pres">
      <dgm:prSet presAssocID="{A6BEC2DE-84F3-624F-86AA-1ABCA86271E0}" presName="node" presStyleLbl="vennNode1" presStyleIdx="8" presStyleCnt="9">
        <dgm:presLayoutVars>
          <dgm:bulletEnabled val="1"/>
        </dgm:presLayoutVars>
      </dgm:prSet>
      <dgm:spPr/>
      <dgm:t>
        <a:bodyPr/>
        <a:lstStyle/>
        <a:p>
          <a:endParaRPr lang="en-GB"/>
        </a:p>
      </dgm:t>
    </dgm:pt>
  </dgm:ptLst>
  <dgm:cxnLst>
    <dgm:cxn modelId="{4B45F933-3483-4D47-A145-3AC28F621D64}" srcId="{21135064-0B03-5D45-88C5-A78A37466549}" destId="{2808A126-F333-AA4F-BF71-7E4F04FADBF1}" srcOrd="1" destOrd="0" parTransId="{41DA4D87-DF19-CE41-95A5-FFA84808724E}" sibTransId="{350083EE-43DE-214F-B784-B350648E4A31}"/>
    <dgm:cxn modelId="{0DAD6A8F-D21A-0747-AB85-DF2F4FC02BB9}" type="presOf" srcId="{393028B9-D904-6442-A8EB-B151C8C10058}" destId="{50C90640-0266-B44C-ADBE-DB67798F0A58}" srcOrd="0" destOrd="0" presId="urn:microsoft.com/office/officeart/2005/8/layout/radial3"/>
    <dgm:cxn modelId="{6121F594-2BE2-A947-9161-5E2A823A66C6}" srcId="{21135064-0B03-5D45-88C5-A78A37466549}" destId="{C346E6FE-9521-8F4A-85BA-4D78BB87BD00}" srcOrd="0" destOrd="0" parTransId="{F15FEBFA-38F6-A84A-B6F3-AA2627BC3CE4}" sibTransId="{E7D4CE9F-0C26-074F-AC3C-AC69DA22C48C}"/>
    <dgm:cxn modelId="{A24032C7-E674-EB4D-85C3-CB27EB297AB1}" type="presOf" srcId="{C346E6FE-9521-8F4A-85BA-4D78BB87BD00}" destId="{9177AC05-3457-A64C-9AD8-70E55E7B8879}" srcOrd="0" destOrd="0" presId="urn:microsoft.com/office/officeart/2005/8/layout/radial3"/>
    <dgm:cxn modelId="{C23BB862-F0F1-984A-8EFD-D1E0293A2E02}" srcId="{F1B737BC-7D8F-294E-92AE-0C204E7FCB03}" destId="{21135064-0B03-5D45-88C5-A78A37466549}" srcOrd="0" destOrd="0" parTransId="{57397E7A-3267-8949-B318-2A7993752B3F}" sibTransId="{E32684A9-C49D-9A4E-84F5-58E9FB22BF85}"/>
    <dgm:cxn modelId="{F7B2FE3A-9B74-2C4C-A3BD-0F72820BCA23}" type="presOf" srcId="{F1B737BC-7D8F-294E-92AE-0C204E7FCB03}" destId="{6DFD4AB1-5104-2245-B49F-485689B1EDCE}" srcOrd="0" destOrd="0" presId="urn:microsoft.com/office/officeart/2005/8/layout/radial3"/>
    <dgm:cxn modelId="{9D959744-4031-5349-9ED5-6E6C7418CA94}" type="presOf" srcId="{399FE8BD-EA06-034A-B0F5-7818055BE286}" destId="{DA3FE700-80E4-5844-AB36-D69EABCF248F}" srcOrd="0" destOrd="0" presId="urn:microsoft.com/office/officeart/2005/8/layout/radial3"/>
    <dgm:cxn modelId="{E268E7E7-657F-DE43-92E9-96BE5A214728}" type="presOf" srcId="{1039A9CF-E35A-DF45-9831-071D69918004}" destId="{50260B83-8B5E-DE46-B472-F55A9DEFA67A}" srcOrd="0" destOrd="0" presId="urn:microsoft.com/office/officeart/2005/8/layout/radial3"/>
    <dgm:cxn modelId="{E50DE4BB-269C-474C-9AA3-E8764D1DF41E}" srcId="{21135064-0B03-5D45-88C5-A78A37466549}" destId="{A6BEC2DE-84F3-624F-86AA-1ABCA86271E0}" srcOrd="7" destOrd="0" parTransId="{1BA2C1C8-83E6-2A48-B578-893C58864BC8}" sibTransId="{2C6DAF0A-66CA-2D44-A703-FB564552DC48}"/>
    <dgm:cxn modelId="{B4466835-2960-DE45-8960-2495A43A9761}" srcId="{21135064-0B03-5D45-88C5-A78A37466549}" destId="{1039A9CF-E35A-DF45-9831-071D69918004}" srcOrd="5" destOrd="0" parTransId="{5274A7F5-D6D5-4D4B-B926-A7FF385DB96D}" sibTransId="{4217AE06-805F-E143-A53B-F6C628CF1FD9}"/>
    <dgm:cxn modelId="{84FA5B02-6155-CC4C-ACA3-5A8EDFF3CF2B}" type="presOf" srcId="{2808A126-F333-AA4F-BF71-7E4F04FADBF1}" destId="{523CC7EE-B817-1642-BD57-088F99534D74}" srcOrd="0" destOrd="0" presId="urn:microsoft.com/office/officeart/2005/8/layout/radial3"/>
    <dgm:cxn modelId="{66752797-7849-494B-B397-85C826B5E8EC}" srcId="{21135064-0B03-5D45-88C5-A78A37466549}" destId="{399FE8BD-EA06-034A-B0F5-7818055BE286}" srcOrd="3" destOrd="0" parTransId="{6935BD87-1E0C-F446-A3AD-80894A030754}" sibTransId="{6E4D0B77-2A6E-7241-836A-9EA63F34C986}"/>
    <dgm:cxn modelId="{762BF7DD-1E35-464C-8173-2BF969918B66}" type="presOf" srcId="{1BF41EB6-9121-9447-885B-B2424C573E67}" destId="{2C9E9C93-64A2-4F4B-BB1A-D461BEF20ADC}" srcOrd="0" destOrd="0" presId="urn:microsoft.com/office/officeart/2005/8/layout/radial3"/>
    <dgm:cxn modelId="{3B3CEF35-337B-7344-977E-FEF73E05C020}" type="presOf" srcId="{A6BEC2DE-84F3-624F-86AA-1ABCA86271E0}" destId="{08EF7AFC-8B37-F142-A5EC-926E922EF934}" srcOrd="0" destOrd="0" presId="urn:microsoft.com/office/officeart/2005/8/layout/radial3"/>
    <dgm:cxn modelId="{A0782B90-0884-0D43-912C-8293E67E9EC3}" type="presOf" srcId="{347153FD-EF97-3F42-B346-1D267D7C5B18}" destId="{AF48957E-421E-6641-84AD-9D0080BDE234}" srcOrd="0" destOrd="0" presId="urn:microsoft.com/office/officeart/2005/8/layout/radial3"/>
    <dgm:cxn modelId="{355DAF88-30F9-084C-A057-D230E0AD65AD}" srcId="{21135064-0B03-5D45-88C5-A78A37466549}" destId="{393028B9-D904-6442-A8EB-B151C8C10058}" srcOrd="4" destOrd="0" parTransId="{6BF78965-06E4-2C42-BED6-C692807A3A35}" sibTransId="{1F0C1DB0-0F95-2A41-8F92-C661BEDA5856}"/>
    <dgm:cxn modelId="{FBA06CC9-1817-5649-A01D-D894763C9069}" type="presOf" srcId="{21135064-0B03-5D45-88C5-A78A37466549}" destId="{904CCF8C-C72B-5D4A-BAC9-94348FBDC383}" srcOrd="0" destOrd="0" presId="urn:microsoft.com/office/officeart/2005/8/layout/radial3"/>
    <dgm:cxn modelId="{BF2228DD-6A7C-1D44-90CF-E601AB322DCA}" srcId="{21135064-0B03-5D45-88C5-A78A37466549}" destId="{347153FD-EF97-3F42-B346-1D267D7C5B18}" srcOrd="2" destOrd="0" parTransId="{9E81148B-43FD-A143-BCDE-09978F1C06E3}" sibTransId="{AC16AC5D-C2F4-0E4C-8562-CA714F904B23}"/>
    <dgm:cxn modelId="{8EB82F95-A4B1-9D4E-8D56-0867E64E7980}" srcId="{21135064-0B03-5D45-88C5-A78A37466549}" destId="{1BF41EB6-9121-9447-885B-B2424C573E67}" srcOrd="6" destOrd="0" parTransId="{BECDF811-E420-9A4F-9BA8-7A5144E80AE8}" sibTransId="{60A6B3F6-49C6-5644-9860-B55FF8C62E42}"/>
    <dgm:cxn modelId="{D1D9182B-BE5A-5043-AB4F-FA41C7EF91DC}" type="presParOf" srcId="{6DFD4AB1-5104-2245-B49F-485689B1EDCE}" destId="{8367460C-3274-AB4D-82B3-8189058FC015}" srcOrd="0" destOrd="0" presId="urn:microsoft.com/office/officeart/2005/8/layout/radial3"/>
    <dgm:cxn modelId="{53F36BD8-3C52-5A43-8457-6CC243586B3F}" type="presParOf" srcId="{8367460C-3274-AB4D-82B3-8189058FC015}" destId="{904CCF8C-C72B-5D4A-BAC9-94348FBDC383}" srcOrd="0" destOrd="0" presId="urn:microsoft.com/office/officeart/2005/8/layout/radial3"/>
    <dgm:cxn modelId="{F789ED47-930C-C346-BA5C-404AD71BDB7E}" type="presParOf" srcId="{8367460C-3274-AB4D-82B3-8189058FC015}" destId="{9177AC05-3457-A64C-9AD8-70E55E7B8879}" srcOrd="1" destOrd="0" presId="urn:microsoft.com/office/officeart/2005/8/layout/radial3"/>
    <dgm:cxn modelId="{CB858676-D25B-FB46-869E-F27672593F30}" type="presParOf" srcId="{8367460C-3274-AB4D-82B3-8189058FC015}" destId="{523CC7EE-B817-1642-BD57-088F99534D74}" srcOrd="2" destOrd="0" presId="urn:microsoft.com/office/officeart/2005/8/layout/radial3"/>
    <dgm:cxn modelId="{ECB8878E-673C-154D-9B03-8E3E93C59DBB}" type="presParOf" srcId="{8367460C-3274-AB4D-82B3-8189058FC015}" destId="{AF48957E-421E-6641-84AD-9D0080BDE234}" srcOrd="3" destOrd="0" presId="urn:microsoft.com/office/officeart/2005/8/layout/radial3"/>
    <dgm:cxn modelId="{E189B3F1-98FD-8841-9EDD-71FEF4802C1D}" type="presParOf" srcId="{8367460C-3274-AB4D-82B3-8189058FC015}" destId="{DA3FE700-80E4-5844-AB36-D69EABCF248F}" srcOrd="4" destOrd="0" presId="urn:microsoft.com/office/officeart/2005/8/layout/radial3"/>
    <dgm:cxn modelId="{C22605B1-9603-6F4E-AF54-CE1FD57264AC}" type="presParOf" srcId="{8367460C-3274-AB4D-82B3-8189058FC015}" destId="{50C90640-0266-B44C-ADBE-DB67798F0A58}" srcOrd="5" destOrd="0" presId="urn:microsoft.com/office/officeart/2005/8/layout/radial3"/>
    <dgm:cxn modelId="{36E6B333-2B0E-A246-92C0-C6504BA24026}" type="presParOf" srcId="{8367460C-3274-AB4D-82B3-8189058FC015}" destId="{50260B83-8B5E-DE46-B472-F55A9DEFA67A}" srcOrd="6" destOrd="0" presId="urn:microsoft.com/office/officeart/2005/8/layout/radial3"/>
    <dgm:cxn modelId="{C88F0693-BDD9-274A-934C-C6964108E951}" type="presParOf" srcId="{8367460C-3274-AB4D-82B3-8189058FC015}" destId="{2C9E9C93-64A2-4F4B-BB1A-D461BEF20ADC}" srcOrd="7" destOrd="0" presId="urn:microsoft.com/office/officeart/2005/8/layout/radial3"/>
    <dgm:cxn modelId="{AC9DB6DA-F1D9-0F47-B0A7-920C927D3A54}" type="presParOf" srcId="{8367460C-3274-AB4D-82B3-8189058FC015}" destId="{08EF7AFC-8B37-F142-A5EC-926E922EF934}"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737BC-7D8F-294E-92AE-0C204E7FCB03}" type="doc">
      <dgm:prSet loTypeId="urn:microsoft.com/office/officeart/2005/8/layout/radial3" loCatId="" qsTypeId="urn:microsoft.com/office/officeart/2005/8/quickstyle/3D3" qsCatId="3D" csTypeId="urn:microsoft.com/office/officeart/2005/8/colors/colorful3" csCatId="colorful" phldr="1"/>
      <dgm:spPr/>
      <dgm:t>
        <a:bodyPr/>
        <a:lstStyle/>
        <a:p>
          <a:endParaRPr lang="en-GB"/>
        </a:p>
      </dgm:t>
    </dgm:pt>
    <dgm:pt modelId="{21135064-0B03-5D45-88C5-A78A37466549}">
      <dgm:prSet/>
      <dgm:spPr/>
      <dgm:t>
        <a:bodyPr/>
        <a:lstStyle/>
        <a:p>
          <a:pPr rtl="0"/>
          <a:r>
            <a:rPr lang="en-GB" b="0" i="0" dirty="0" smtClean="0">
              <a:solidFill>
                <a:schemeClr val="accent2"/>
              </a:solidFill>
              <a:latin typeface="+mj-lt"/>
            </a:rPr>
            <a:t>What is it like to be a member of an academic institution</a:t>
          </a:r>
          <a:br>
            <a:rPr lang="en-GB" b="0" i="0" dirty="0" smtClean="0">
              <a:solidFill>
                <a:schemeClr val="accent2"/>
              </a:solidFill>
              <a:latin typeface="+mj-lt"/>
            </a:rPr>
          </a:br>
          <a:r>
            <a:rPr lang="en-GB" b="0" i="0" dirty="0" smtClean="0">
              <a:solidFill>
                <a:schemeClr val="accent2"/>
              </a:solidFill>
              <a:latin typeface="+mj-lt"/>
            </a:rPr>
            <a:t>in the UK?</a:t>
          </a:r>
          <a:endParaRPr lang="en-GB" b="0" i="0" dirty="0"/>
        </a:p>
      </dgm:t>
    </dgm:pt>
    <dgm:pt modelId="{57397E7A-3267-8949-B318-2A7993752B3F}" type="parTrans" cxnId="{C23BB862-F0F1-984A-8EFD-D1E0293A2E02}">
      <dgm:prSet/>
      <dgm:spPr/>
      <dgm:t>
        <a:bodyPr/>
        <a:lstStyle/>
        <a:p>
          <a:endParaRPr lang="en-GB"/>
        </a:p>
      </dgm:t>
    </dgm:pt>
    <dgm:pt modelId="{E32684A9-C49D-9A4E-84F5-58E9FB22BF85}" type="sibTrans" cxnId="{C23BB862-F0F1-984A-8EFD-D1E0293A2E02}">
      <dgm:prSet/>
      <dgm:spPr/>
      <dgm:t>
        <a:bodyPr/>
        <a:lstStyle/>
        <a:p>
          <a:endParaRPr lang="en-GB"/>
        </a:p>
      </dgm:t>
    </dgm:pt>
    <dgm:pt modelId="{C346E6FE-9521-8F4A-85BA-4D78BB87BD00}">
      <dgm:prSet custT="1"/>
      <dgm:spPr/>
      <dgm:t>
        <a:bodyPr/>
        <a:lstStyle/>
        <a:p>
          <a:pPr rtl="0"/>
          <a:r>
            <a:rPr lang="en-GB" sz="1800" b="1" dirty="0" smtClean="0">
              <a:latin typeface="+mj-lt"/>
            </a:rPr>
            <a:t>Ambiguity of emotion and experience</a:t>
          </a:r>
          <a:endParaRPr lang="en-GB" sz="1800" dirty="0"/>
        </a:p>
      </dgm:t>
    </dgm:pt>
    <dgm:pt modelId="{F15FEBFA-38F6-A84A-B6F3-AA2627BC3CE4}" type="parTrans" cxnId="{6121F594-2BE2-A947-9161-5E2A823A66C6}">
      <dgm:prSet/>
      <dgm:spPr/>
      <dgm:t>
        <a:bodyPr/>
        <a:lstStyle/>
        <a:p>
          <a:endParaRPr lang="en-GB"/>
        </a:p>
      </dgm:t>
    </dgm:pt>
    <dgm:pt modelId="{E7D4CE9F-0C26-074F-AC3C-AC69DA22C48C}" type="sibTrans" cxnId="{6121F594-2BE2-A947-9161-5E2A823A66C6}">
      <dgm:prSet/>
      <dgm:spPr/>
      <dgm:t>
        <a:bodyPr/>
        <a:lstStyle/>
        <a:p>
          <a:endParaRPr lang="en-GB"/>
        </a:p>
      </dgm:t>
    </dgm:pt>
    <dgm:pt modelId="{2808A126-F333-AA4F-BF71-7E4F04FADBF1}">
      <dgm:prSet custT="1"/>
      <dgm:spPr/>
      <dgm:t>
        <a:bodyPr/>
        <a:lstStyle/>
        <a:p>
          <a:pPr rtl="0"/>
          <a:r>
            <a:rPr lang="en-GB" sz="1800" b="1" dirty="0" smtClean="0">
              <a:latin typeface="+mj-lt"/>
            </a:rPr>
            <a:t>Sense of vulnerability and exclusion</a:t>
          </a:r>
          <a:endParaRPr lang="en-GB" sz="1800" dirty="0"/>
        </a:p>
      </dgm:t>
    </dgm:pt>
    <dgm:pt modelId="{41DA4D87-DF19-CE41-95A5-FFA84808724E}" type="parTrans" cxnId="{4B45F933-3483-4D47-A145-3AC28F621D64}">
      <dgm:prSet/>
      <dgm:spPr/>
      <dgm:t>
        <a:bodyPr/>
        <a:lstStyle/>
        <a:p>
          <a:endParaRPr lang="en-GB"/>
        </a:p>
      </dgm:t>
    </dgm:pt>
    <dgm:pt modelId="{350083EE-43DE-214F-B784-B350648E4A31}" type="sibTrans" cxnId="{4B45F933-3483-4D47-A145-3AC28F621D64}">
      <dgm:prSet/>
      <dgm:spPr/>
      <dgm:t>
        <a:bodyPr/>
        <a:lstStyle/>
        <a:p>
          <a:endParaRPr lang="en-GB"/>
        </a:p>
      </dgm:t>
    </dgm:pt>
    <dgm:pt modelId="{399FE8BD-EA06-034A-B0F5-7818055BE286}">
      <dgm:prSet custT="1"/>
      <dgm:spPr/>
      <dgm:t>
        <a:bodyPr/>
        <a:lstStyle/>
        <a:p>
          <a:pPr rtl="0"/>
          <a:r>
            <a:rPr lang="en-GB" sz="1800" b="1" dirty="0" smtClean="0">
              <a:latin typeface="+mj-lt"/>
            </a:rPr>
            <a:t>Growing sense of </a:t>
          </a:r>
          <a:r>
            <a:rPr lang="en-GB" sz="1800" b="1" dirty="0" err="1" smtClean="0">
              <a:latin typeface="+mj-lt"/>
            </a:rPr>
            <a:t>managerialism</a:t>
          </a:r>
          <a:endParaRPr lang="en-GB" sz="1800" dirty="0"/>
        </a:p>
      </dgm:t>
    </dgm:pt>
    <dgm:pt modelId="{6935BD87-1E0C-F446-A3AD-80894A030754}" type="parTrans" cxnId="{66752797-7849-494B-B397-85C826B5E8EC}">
      <dgm:prSet/>
      <dgm:spPr/>
      <dgm:t>
        <a:bodyPr/>
        <a:lstStyle/>
        <a:p>
          <a:endParaRPr lang="en-GB"/>
        </a:p>
      </dgm:t>
    </dgm:pt>
    <dgm:pt modelId="{6E4D0B77-2A6E-7241-836A-9EA63F34C986}" type="sibTrans" cxnId="{66752797-7849-494B-B397-85C826B5E8EC}">
      <dgm:prSet/>
      <dgm:spPr/>
      <dgm:t>
        <a:bodyPr/>
        <a:lstStyle/>
        <a:p>
          <a:endParaRPr lang="en-GB"/>
        </a:p>
      </dgm:t>
    </dgm:pt>
    <dgm:pt modelId="{393028B9-D904-6442-A8EB-B151C8C10058}">
      <dgm:prSet custT="1"/>
      <dgm:spPr/>
      <dgm:t>
        <a:bodyPr/>
        <a:lstStyle/>
        <a:p>
          <a:pPr rtl="0"/>
          <a:r>
            <a:rPr lang="en-GB" sz="1800" b="1" dirty="0" smtClean="0">
              <a:latin typeface="+mj-lt"/>
            </a:rPr>
            <a:t>Concern about changes in HE sector</a:t>
          </a:r>
          <a:endParaRPr lang="en-GB" sz="1800" dirty="0"/>
        </a:p>
      </dgm:t>
    </dgm:pt>
    <dgm:pt modelId="{6BF78965-06E4-2C42-BED6-C692807A3A35}" type="parTrans" cxnId="{355DAF88-30F9-084C-A057-D230E0AD65AD}">
      <dgm:prSet/>
      <dgm:spPr/>
      <dgm:t>
        <a:bodyPr/>
        <a:lstStyle/>
        <a:p>
          <a:endParaRPr lang="en-GB"/>
        </a:p>
      </dgm:t>
    </dgm:pt>
    <dgm:pt modelId="{1F0C1DB0-0F95-2A41-8F92-C661BEDA5856}" type="sibTrans" cxnId="{355DAF88-30F9-084C-A057-D230E0AD65AD}">
      <dgm:prSet/>
      <dgm:spPr/>
      <dgm:t>
        <a:bodyPr/>
        <a:lstStyle/>
        <a:p>
          <a:endParaRPr lang="en-GB"/>
        </a:p>
      </dgm:t>
    </dgm:pt>
    <dgm:pt modelId="{347153FD-EF97-3F42-B346-1D267D7C5B18}">
      <dgm:prSet custT="1"/>
      <dgm:spPr/>
      <dgm:t>
        <a:bodyPr/>
        <a:lstStyle/>
        <a:p>
          <a:pPr rtl="0"/>
          <a:r>
            <a:rPr lang="en-GB" sz="1800" b="1" dirty="0" smtClean="0">
              <a:latin typeface="+mj-lt"/>
            </a:rPr>
            <a:t>Perceived lack of transparency </a:t>
          </a:r>
          <a:endParaRPr lang="en-GB" sz="1800" dirty="0"/>
        </a:p>
      </dgm:t>
    </dgm:pt>
    <dgm:pt modelId="{9E81148B-43FD-A143-BCDE-09978F1C06E3}" type="parTrans" cxnId="{BF2228DD-6A7C-1D44-90CF-E601AB322DCA}">
      <dgm:prSet/>
      <dgm:spPr/>
      <dgm:t>
        <a:bodyPr/>
        <a:lstStyle/>
        <a:p>
          <a:endParaRPr lang="en-GB"/>
        </a:p>
      </dgm:t>
    </dgm:pt>
    <dgm:pt modelId="{AC16AC5D-C2F4-0E4C-8562-CA714F904B23}" type="sibTrans" cxnId="{BF2228DD-6A7C-1D44-90CF-E601AB322DCA}">
      <dgm:prSet/>
      <dgm:spPr/>
      <dgm:t>
        <a:bodyPr/>
        <a:lstStyle/>
        <a:p>
          <a:endParaRPr lang="en-GB"/>
        </a:p>
      </dgm:t>
    </dgm:pt>
    <dgm:pt modelId="{6DFD4AB1-5104-2245-B49F-485689B1EDCE}" type="pres">
      <dgm:prSet presAssocID="{F1B737BC-7D8F-294E-92AE-0C204E7FCB03}" presName="composite" presStyleCnt="0">
        <dgm:presLayoutVars>
          <dgm:chMax val="1"/>
          <dgm:dir/>
          <dgm:resizeHandles val="exact"/>
        </dgm:presLayoutVars>
      </dgm:prSet>
      <dgm:spPr/>
      <dgm:t>
        <a:bodyPr/>
        <a:lstStyle/>
        <a:p>
          <a:endParaRPr lang="en-GB"/>
        </a:p>
      </dgm:t>
    </dgm:pt>
    <dgm:pt modelId="{8367460C-3274-AB4D-82B3-8189058FC015}" type="pres">
      <dgm:prSet presAssocID="{F1B737BC-7D8F-294E-92AE-0C204E7FCB03}" presName="radial" presStyleCnt="0">
        <dgm:presLayoutVars>
          <dgm:animLvl val="ctr"/>
        </dgm:presLayoutVars>
      </dgm:prSet>
      <dgm:spPr/>
    </dgm:pt>
    <dgm:pt modelId="{904CCF8C-C72B-5D4A-BAC9-94348FBDC383}" type="pres">
      <dgm:prSet presAssocID="{21135064-0B03-5D45-88C5-A78A37466549}" presName="centerShape" presStyleLbl="vennNode1" presStyleIdx="0" presStyleCnt="6" custScaleX="67868" custScaleY="69390"/>
      <dgm:spPr/>
      <dgm:t>
        <a:bodyPr/>
        <a:lstStyle/>
        <a:p>
          <a:endParaRPr lang="en-GB"/>
        </a:p>
      </dgm:t>
    </dgm:pt>
    <dgm:pt modelId="{9177AC05-3457-A64C-9AD8-70E55E7B8879}" type="pres">
      <dgm:prSet presAssocID="{C346E6FE-9521-8F4A-85BA-4D78BB87BD00}" presName="node" presStyleLbl="vennNode1" presStyleIdx="1" presStyleCnt="6" custScaleX="120381" custScaleY="112341">
        <dgm:presLayoutVars>
          <dgm:bulletEnabled val="1"/>
        </dgm:presLayoutVars>
      </dgm:prSet>
      <dgm:spPr/>
      <dgm:t>
        <a:bodyPr/>
        <a:lstStyle/>
        <a:p>
          <a:endParaRPr lang="en-GB"/>
        </a:p>
      </dgm:t>
    </dgm:pt>
    <dgm:pt modelId="{523CC7EE-B817-1642-BD57-088F99534D74}" type="pres">
      <dgm:prSet presAssocID="{2808A126-F333-AA4F-BF71-7E4F04FADBF1}" presName="node" presStyleLbl="vennNode1" presStyleIdx="2" presStyleCnt="6" custScaleX="120381" custScaleY="112341">
        <dgm:presLayoutVars>
          <dgm:bulletEnabled val="1"/>
        </dgm:presLayoutVars>
      </dgm:prSet>
      <dgm:spPr/>
      <dgm:t>
        <a:bodyPr/>
        <a:lstStyle/>
        <a:p>
          <a:endParaRPr lang="en-GB"/>
        </a:p>
      </dgm:t>
    </dgm:pt>
    <dgm:pt modelId="{AF48957E-421E-6641-84AD-9D0080BDE234}" type="pres">
      <dgm:prSet presAssocID="{347153FD-EF97-3F42-B346-1D267D7C5B18}" presName="node" presStyleLbl="vennNode1" presStyleIdx="3" presStyleCnt="6" custScaleX="120381" custScaleY="112341">
        <dgm:presLayoutVars>
          <dgm:bulletEnabled val="1"/>
        </dgm:presLayoutVars>
      </dgm:prSet>
      <dgm:spPr/>
      <dgm:t>
        <a:bodyPr/>
        <a:lstStyle/>
        <a:p>
          <a:endParaRPr lang="en-GB"/>
        </a:p>
      </dgm:t>
    </dgm:pt>
    <dgm:pt modelId="{DA3FE700-80E4-5844-AB36-D69EABCF248F}" type="pres">
      <dgm:prSet presAssocID="{399FE8BD-EA06-034A-B0F5-7818055BE286}" presName="node" presStyleLbl="vennNode1" presStyleIdx="4" presStyleCnt="6" custScaleX="120381" custScaleY="112341">
        <dgm:presLayoutVars>
          <dgm:bulletEnabled val="1"/>
        </dgm:presLayoutVars>
      </dgm:prSet>
      <dgm:spPr/>
      <dgm:t>
        <a:bodyPr/>
        <a:lstStyle/>
        <a:p>
          <a:endParaRPr lang="en-GB"/>
        </a:p>
      </dgm:t>
    </dgm:pt>
    <dgm:pt modelId="{50C90640-0266-B44C-ADBE-DB67798F0A58}" type="pres">
      <dgm:prSet presAssocID="{393028B9-D904-6442-A8EB-B151C8C10058}" presName="node" presStyleLbl="vennNode1" presStyleIdx="5" presStyleCnt="6" custScaleX="120381" custScaleY="112341">
        <dgm:presLayoutVars>
          <dgm:bulletEnabled val="1"/>
        </dgm:presLayoutVars>
      </dgm:prSet>
      <dgm:spPr/>
      <dgm:t>
        <a:bodyPr/>
        <a:lstStyle/>
        <a:p>
          <a:endParaRPr lang="en-GB"/>
        </a:p>
      </dgm:t>
    </dgm:pt>
  </dgm:ptLst>
  <dgm:cxnLst>
    <dgm:cxn modelId="{4B45F933-3483-4D47-A145-3AC28F621D64}" srcId="{21135064-0B03-5D45-88C5-A78A37466549}" destId="{2808A126-F333-AA4F-BF71-7E4F04FADBF1}" srcOrd="1" destOrd="0" parTransId="{41DA4D87-DF19-CE41-95A5-FFA84808724E}" sibTransId="{350083EE-43DE-214F-B784-B350648E4A31}"/>
    <dgm:cxn modelId="{6121F594-2BE2-A947-9161-5E2A823A66C6}" srcId="{21135064-0B03-5D45-88C5-A78A37466549}" destId="{C346E6FE-9521-8F4A-85BA-4D78BB87BD00}" srcOrd="0" destOrd="0" parTransId="{F15FEBFA-38F6-A84A-B6F3-AA2627BC3CE4}" sibTransId="{E7D4CE9F-0C26-074F-AC3C-AC69DA22C48C}"/>
    <dgm:cxn modelId="{93ED70C7-42A5-C546-A5F9-BDCCC4DA537A}" type="presOf" srcId="{F1B737BC-7D8F-294E-92AE-0C204E7FCB03}" destId="{6DFD4AB1-5104-2245-B49F-485689B1EDCE}" srcOrd="0" destOrd="0" presId="urn:microsoft.com/office/officeart/2005/8/layout/radial3"/>
    <dgm:cxn modelId="{284FA5D2-48F0-AB4D-93B5-9455D5550024}" type="presOf" srcId="{393028B9-D904-6442-A8EB-B151C8C10058}" destId="{50C90640-0266-B44C-ADBE-DB67798F0A58}" srcOrd="0" destOrd="0" presId="urn:microsoft.com/office/officeart/2005/8/layout/radial3"/>
    <dgm:cxn modelId="{C23BB862-F0F1-984A-8EFD-D1E0293A2E02}" srcId="{F1B737BC-7D8F-294E-92AE-0C204E7FCB03}" destId="{21135064-0B03-5D45-88C5-A78A37466549}" srcOrd="0" destOrd="0" parTransId="{57397E7A-3267-8949-B318-2A7993752B3F}" sibTransId="{E32684A9-C49D-9A4E-84F5-58E9FB22BF85}"/>
    <dgm:cxn modelId="{10449E32-1374-8B44-A1FF-B7355A4ABFAE}" type="presOf" srcId="{399FE8BD-EA06-034A-B0F5-7818055BE286}" destId="{DA3FE700-80E4-5844-AB36-D69EABCF248F}" srcOrd="0" destOrd="0" presId="urn:microsoft.com/office/officeart/2005/8/layout/radial3"/>
    <dgm:cxn modelId="{1798136B-9B3C-8344-84B7-98DED05811A6}" type="presOf" srcId="{C346E6FE-9521-8F4A-85BA-4D78BB87BD00}" destId="{9177AC05-3457-A64C-9AD8-70E55E7B8879}" srcOrd="0" destOrd="0" presId="urn:microsoft.com/office/officeart/2005/8/layout/radial3"/>
    <dgm:cxn modelId="{66752797-7849-494B-B397-85C826B5E8EC}" srcId="{21135064-0B03-5D45-88C5-A78A37466549}" destId="{399FE8BD-EA06-034A-B0F5-7818055BE286}" srcOrd="3" destOrd="0" parTransId="{6935BD87-1E0C-F446-A3AD-80894A030754}" sibTransId="{6E4D0B77-2A6E-7241-836A-9EA63F34C986}"/>
    <dgm:cxn modelId="{617B2E91-99F7-3741-B7AE-B27160A1E145}" type="presOf" srcId="{347153FD-EF97-3F42-B346-1D267D7C5B18}" destId="{AF48957E-421E-6641-84AD-9D0080BDE234}" srcOrd="0" destOrd="0" presId="urn:microsoft.com/office/officeart/2005/8/layout/radial3"/>
    <dgm:cxn modelId="{D21E5550-7BFC-A343-BCCF-E864194512A3}" type="presOf" srcId="{21135064-0B03-5D45-88C5-A78A37466549}" destId="{904CCF8C-C72B-5D4A-BAC9-94348FBDC383}" srcOrd="0" destOrd="0" presId="urn:microsoft.com/office/officeart/2005/8/layout/radial3"/>
    <dgm:cxn modelId="{355DAF88-30F9-084C-A057-D230E0AD65AD}" srcId="{21135064-0B03-5D45-88C5-A78A37466549}" destId="{393028B9-D904-6442-A8EB-B151C8C10058}" srcOrd="4" destOrd="0" parTransId="{6BF78965-06E4-2C42-BED6-C692807A3A35}" sibTransId="{1F0C1DB0-0F95-2A41-8F92-C661BEDA5856}"/>
    <dgm:cxn modelId="{BF2228DD-6A7C-1D44-90CF-E601AB322DCA}" srcId="{21135064-0B03-5D45-88C5-A78A37466549}" destId="{347153FD-EF97-3F42-B346-1D267D7C5B18}" srcOrd="2" destOrd="0" parTransId="{9E81148B-43FD-A143-BCDE-09978F1C06E3}" sibTransId="{AC16AC5D-C2F4-0E4C-8562-CA714F904B23}"/>
    <dgm:cxn modelId="{09BF2BA6-D3FC-B44A-AC18-083C58F68625}" type="presOf" srcId="{2808A126-F333-AA4F-BF71-7E4F04FADBF1}" destId="{523CC7EE-B817-1642-BD57-088F99534D74}" srcOrd="0" destOrd="0" presId="urn:microsoft.com/office/officeart/2005/8/layout/radial3"/>
    <dgm:cxn modelId="{5C381F60-7A4F-1049-BD4E-5D0F206AC02A}" type="presParOf" srcId="{6DFD4AB1-5104-2245-B49F-485689B1EDCE}" destId="{8367460C-3274-AB4D-82B3-8189058FC015}" srcOrd="0" destOrd="0" presId="urn:microsoft.com/office/officeart/2005/8/layout/radial3"/>
    <dgm:cxn modelId="{62DF7F68-83DC-064C-9463-B98F8E59E9CC}" type="presParOf" srcId="{8367460C-3274-AB4D-82B3-8189058FC015}" destId="{904CCF8C-C72B-5D4A-BAC9-94348FBDC383}" srcOrd="0" destOrd="0" presId="urn:microsoft.com/office/officeart/2005/8/layout/radial3"/>
    <dgm:cxn modelId="{846621E3-9E9E-E048-9B63-8FB01E948718}" type="presParOf" srcId="{8367460C-3274-AB4D-82B3-8189058FC015}" destId="{9177AC05-3457-A64C-9AD8-70E55E7B8879}" srcOrd="1" destOrd="0" presId="urn:microsoft.com/office/officeart/2005/8/layout/radial3"/>
    <dgm:cxn modelId="{0539AA54-9CDE-7D46-AEBC-41CD559685B0}" type="presParOf" srcId="{8367460C-3274-AB4D-82B3-8189058FC015}" destId="{523CC7EE-B817-1642-BD57-088F99534D74}" srcOrd="2" destOrd="0" presId="urn:microsoft.com/office/officeart/2005/8/layout/radial3"/>
    <dgm:cxn modelId="{E55DF65C-99B9-F246-B7FF-51B6A90C8D8E}" type="presParOf" srcId="{8367460C-3274-AB4D-82B3-8189058FC015}" destId="{AF48957E-421E-6641-84AD-9D0080BDE234}" srcOrd="3" destOrd="0" presId="urn:microsoft.com/office/officeart/2005/8/layout/radial3"/>
    <dgm:cxn modelId="{C9EB59B0-3C8C-F04D-9A96-A14F86CD2C31}" type="presParOf" srcId="{8367460C-3274-AB4D-82B3-8189058FC015}" destId="{DA3FE700-80E4-5844-AB36-D69EABCF248F}" srcOrd="4" destOrd="0" presId="urn:microsoft.com/office/officeart/2005/8/layout/radial3"/>
    <dgm:cxn modelId="{58FCADEA-EB87-264B-B095-2DF5D7019181}" type="presParOf" srcId="{8367460C-3274-AB4D-82B3-8189058FC015}" destId="{50C90640-0266-B44C-ADBE-DB67798F0A58}"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CF8C-C72B-5D4A-BAC9-94348FBDC383}">
      <dsp:nvSpPr>
        <dsp:cNvPr id="0" name=""/>
        <dsp:cNvSpPr/>
      </dsp:nvSpPr>
      <dsp:spPr>
        <a:xfrm>
          <a:off x="2844790" y="1998134"/>
          <a:ext cx="2540018" cy="233679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GB" sz="3800" kern="1200" dirty="0" smtClean="0"/>
            <a:t>Shifting contexts</a:t>
          </a:r>
          <a:endParaRPr lang="en-GB" sz="3800" kern="1200" dirty="0"/>
        </a:p>
      </dsp:txBody>
      <dsp:txXfrm>
        <a:off x="3216767" y="2340350"/>
        <a:ext cx="1796064" cy="1652366"/>
      </dsp:txXfrm>
    </dsp:sp>
    <dsp:sp modelId="{9177AC05-3457-A64C-9AD8-70E55E7B8879}">
      <dsp:nvSpPr>
        <dsp:cNvPr id="0" name=""/>
        <dsp:cNvSpPr/>
      </dsp:nvSpPr>
      <dsp:spPr>
        <a:xfrm>
          <a:off x="3236581" y="627"/>
          <a:ext cx="1756436" cy="1756436"/>
        </a:xfrm>
        <a:prstGeom prst="ellipse">
          <a:avLst/>
        </a:prstGeom>
        <a:solidFill>
          <a:schemeClr val="accent3">
            <a:alpha val="50000"/>
            <a:hueOff val="1406283"/>
            <a:satOff val="-2110"/>
            <a:lumOff val="-34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Student fees</a:t>
          </a:r>
          <a:endParaRPr lang="en-GB" sz="1600" kern="1200" dirty="0"/>
        </a:p>
      </dsp:txBody>
      <dsp:txXfrm>
        <a:off x="3493805" y="257851"/>
        <a:ext cx="1241988" cy="1241988"/>
      </dsp:txXfrm>
    </dsp:sp>
    <dsp:sp modelId="{523CC7EE-B817-1642-BD57-088F99534D74}">
      <dsp:nvSpPr>
        <dsp:cNvPr id="0" name=""/>
        <dsp:cNvSpPr/>
      </dsp:nvSpPr>
      <dsp:spPr>
        <a:xfrm>
          <a:off x="4854221" y="670675"/>
          <a:ext cx="1756436" cy="1756436"/>
        </a:xfrm>
        <a:prstGeom prst="ellipse">
          <a:avLst/>
        </a:prstGeom>
        <a:solidFill>
          <a:schemeClr val="accent3">
            <a:alpha val="50000"/>
            <a:hueOff val="2812566"/>
            <a:satOff val="-4220"/>
            <a:lumOff val="-68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Employment contracts</a:t>
          </a:r>
          <a:endParaRPr lang="en-GB" sz="1600" kern="1200" dirty="0"/>
        </a:p>
      </dsp:txBody>
      <dsp:txXfrm>
        <a:off x="5111445" y="927899"/>
        <a:ext cx="1241988" cy="1241988"/>
      </dsp:txXfrm>
    </dsp:sp>
    <dsp:sp modelId="{AF48957E-421E-6641-84AD-9D0080BDE234}">
      <dsp:nvSpPr>
        <dsp:cNvPr id="0" name=""/>
        <dsp:cNvSpPr/>
      </dsp:nvSpPr>
      <dsp:spPr>
        <a:xfrm>
          <a:off x="5524269" y="2288315"/>
          <a:ext cx="1756436" cy="1756436"/>
        </a:xfrm>
        <a:prstGeom prst="ellipse">
          <a:avLst/>
        </a:prstGeom>
        <a:solidFill>
          <a:schemeClr val="accent3">
            <a:alpha val="50000"/>
            <a:hueOff val="4218850"/>
            <a:satOff val="-6330"/>
            <a:lumOff val="-102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Global competition</a:t>
          </a:r>
          <a:endParaRPr lang="en-GB" sz="1600" kern="1200" dirty="0"/>
        </a:p>
      </dsp:txBody>
      <dsp:txXfrm>
        <a:off x="5781493" y="2545539"/>
        <a:ext cx="1241988" cy="1241988"/>
      </dsp:txXfrm>
    </dsp:sp>
    <dsp:sp modelId="{DA3FE700-80E4-5844-AB36-D69EABCF248F}">
      <dsp:nvSpPr>
        <dsp:cNvPr id="0" name=""/>
        <dsp:cNvSpPr/>
      </dsp:nvSpPr>
      <dsp:spPr>
        <a:xfrm>
          <a:off x="4854221" y="3905955"/>
          <a:ext cx="1756436" cy="1756436"/>
        </a:xfrm>
        <a:prstGeom prst="ellipse">
          <a:avLst/>
        </a:prstGeom>
        <a:solidFill>
          <a:schemeClr val="accent3">
            <a:alpha val="50000"/>
            <a:hueOff val="5625133"/>
            <a:satOff val="-8440"/>
            <a:lumOff val="-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Cross sector partnerships</a:t>
          </a:r>
          <a:endParaRPr lang="en-GB" sz="1600" kern="1200" dirty="0"/>
        </a:p>
      </dsp:txBody>
      <dsp:txXfrm>
        <a:off x="5111445" y="4163179"/>
        <a:ext cx="1241988" cy="1241988"/>
      </dsp:txXfrm>
    </dsp:sp>
    <dsp:sp modelId="{50C90640-0266-B44C-ADBE-DB67798F0A58}">
      <dsp:nvSpPr>
        <dsp:cNvPr id="0" name=""/>
        <dsp:cNvSpPr/>
      </dsp:nvSpPr>
      <dsp:spPr>
        <a:xfrm>
          <a:off x="3236581" y="4576003"/>
          <a:ext cx="1756436" cy="1756436"/>
        </a:xfrm>
        <a:prstGeom prst="ellipse">
          <a:avLst/>
        </a:prstGeom>
        <a:solidFill>
          <a:schemeClr val="accent3">
            <a:alpha val="50000"/>
            <a:hueOff val="7031416"/>
            <a:satOff val="-10550"/>
            <a:lumOff val="-171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Research profile</a:t>
          </a:r>
          <a:endParaRPr lang="en-GB" sz="1600" kern="1200" dirty="0"/>
        </a:p>
      </dsp:txBody>
      <dsp:txXfrm>
        <a:off x="3493805" y="4833227"/>
        <a:ext cx="1241988" cy="1241988"/>
      </dsp:txXfrm>
    </dsp:sp>
    <dsp:sp modelId="{50260B83-8B5E-DE46-B472-F55A9DEFA67A}">
      <dsp:nvSpPr>
        <dsp:cNvPr id="0" name=""/>
        <dsp:cNvSpPr/>
      </dsp:nvSpPr>
      <dsp:spPr>
        <a:xfrm>
          <a:off x="1618941" y="3905955"/>
          <a:ext cx="1756436" cy="1756436"/>
        </a:xfrm>
        <a:prstGeom prst="ellipse">
          <a:avLst/>
        </a:prstGeom>
        <a:solidFill>
          <a:schemeClr val="accent3">
            <a:alpha val="50000"/>
            <a:hueOff val="8437700"/>
            <a:satOff val="-12660"/>
            <a:lumOff val="-205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University rankings</a:t>
          </a:r>
          <a:endParaRPr lang="en-GB" sz="1600" kern="1200" dirty="0"/>
        </a:p>
      </dsp:txBody>
      <dsp:txXfrm>
        <a:off x="1876165" y="4163179"/>
        <a:ext cx="1241988" cy="1241988"/>
      </dsp:txXfrm>
    </dsp:sp>
    <dsp:sp modelId="{2C9E9C93-64A2-4F4B-BB1A-D461BEF20ADC}">
      <dsp:nvSpPr>
        <dsp:cNvPr id="0" name=""/>
        <dsp:cNvSpPr/>
      </dsp:nvSpPr>
      <dsp:spPr>
        <a:xfrm>
          <a:off x="948893" y="2288315"/>
          <a:ext cx="1756436" cy="1756436"/>
        </a:xfrm>
        <a:prstGeom prst="ellipse">
          <a:avLst/>
        </a:prstGeom>
        <a:solidFill>
          <a:schemeClr val="accent3">
            <a:alpha val="50000"/>
            <a:hueOff val="9843983"/>
            <a:satOff val="-14770"/>
            <a:lumOff val="-240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Economic downturn</a:t>
          </a:r>
          <a:endParaRPr lang="en-GB" sz="1600" kern="1200" dirty="0"/>
        </a:p>
      </dsp:txBody>
      <dsp:txXfrm>
        <a:off x="1206117" y="2545539"/>
        <a:ext cx="1241988" cy="1241988"/>
      </dsp:txXfrm>
    </dsp:sp>
    <dsp:sp modelId="{08EF7AFC-8B37-F142-A5EC-926E922EF934}">
      <dsp:nvSpPr>
        <dsp:cNvPr id="0" name=""/>
        <dsp:cNvSpPr/>
      </dsp:nvSpPr>
      <dsp:spPr>
        <a:xfrm>
          <a:off x="1618941" y="670675"/>
          <a:ext cx="1756436" cy="1756436"/>
        </a:xfrm>
        <a:prstGeom prst="ellipse">
          <a:avLst/>
        </a:prstGeom>
        <a:solidFill>
          <a:schemeClr val="accent3">
            <a:alpha val="50000"/>
            <a:hueOff val="11250266"/>
            <a:satOff val="-16880"/>
            <a:lumOff val="-27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Professional-</a:t>
          </a:r>
          <a:r>
            <a:rPr lang="en-GB" sz="1600" kern="1200" dirty="0" err="1" smtClean="0"/>
            <a:t>isation</a:t>
          </a:r>
          <a:endParaRPr lang="en-GB" sz="1600" kern="1200" dirty="0"/>
        </a:p>
      </dsp:txBody>
      <dsp:txXfrm>
        <a:off x="1876165" y="927899"/>
        <a:ext cx="1241988" cy="1241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CF8C-C72B-5D4A-BAC9-94348FBDC383}">
      <dsp:nvSpPr>
        <dsp:cNvPr id="0" name=""/>
        <dsp:cNvSpPr/>
      </dsp:nvSpPr>
      <dsp:spPr>
        <a:xfrm>
          <a:off x="2878669" y="2128972"/>
          <a:ext cx="2472261" cy="252770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GB" sz="2100" b="0" i="0" kern="1200" dirty="0" smtClean="0">
              <a:solidFill>
                <a:schemeClr val="accent2"/>
              </a:solidFill>
              <a:latin typeface="+mj-lt"/>
            </a:rPr>
            <a:t>What is it like to be a member of an academic institution</a:t>
          </a:r>
          <a:br>
            <a:rPr lang="en-GB" sz="2100" b="0" i="0" kern="1200" dirty="0" smtClean="0">
              <a:solidFill>
                <a:schemeClr val="accent2"/>
              </a:solidFill>
              <a:latin typeface="+mj-lt"/>
            </a:rPr>
          </a:br>
          <a:r>
            <a:rPr lang="en-GB" sz="2100" b="0" i="0" kern="1200" dirty="0" smtClean="0">
              <a:solidFill>
                <a:schemeClr val="accent2"/>
              </a:solidFill>
              <a:latin typeface="+mj-lt"/>
            </a:rPr>
            <a:t>in the UK?</a:t>
          </a:r>
          <a:endParaRPr lang="en-GB" sz="2100" b="0" i="0" kern="1200" dirty="0"/>
        </a:p>
      </dsp:txBody>
      <dsp:txXfrm>
        <a:off x="3240723" y="2499146"/>
        <a:ext cx="1748153" cy="1787356"/>
      </dsp:txXfrm>
    </dsp:sp>
    <dsp:sp modelId="{9177AC05-3457-A64C-9AD8-70E55E7B8879}">
      <dsp:nvSpPr>
        <dsp:cNvPr id="0" name=""/>
        <dsp:cNvSpPr/>
      </dsp:nvSpPr>
      <dsp:spPr>
        <a:xfrm>
          <a:off x="3018505" y="0"/>
          <a:ext cx="2192589" cy="2046151"/>
        </a:xfrm>
        <a:prstGeom prst="ellipse">
          <a:avLst/>
        </a:prstGeom>
        <a:solidFill>
          <a:schemeClr val="accent3">
            <a:alpha val="50000"/>
            <a:hueOff val="2250053"/>
            <a:satOff val="-3376"/>
            <a:lumOff val="-54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latin typeface="+mj-lt"/>
            </a:rPr>
            <a:t>Ambiguity of emotion and experience</a:t>
          </a:r>
          <a:endParaRPr lang="en-GB" sz="1800" kern="1200" dirty="0"/>
        </a:p>
      </dsp:txBody>
      <dsp:txXfrm>
        <a:off x="3339602" y="299652"/>
        <a:ext cx="1550395" cy="1446847"/>
      </dsp:txXfrm>
    </dsp:sp>
    <dsp:sp modelId="{523CC7EE-B817-1642-BD57-088F99534D74}">
      <dsp:nvSpPr>
        <dsp:cNvPr id="0" name=""/>
        <dsp:cNvSpPr/>
      </dsp:nvSpPr>
      <dsp:spPr>
        <a:xfrm>
          <a:off x="5272270" y="1637456"/>
          <a:ext cx="2192589" cy="2046151"/>
        </a:xfrm>
        <a:prstGeom prst="ellipse">
          <a:avLst/>
        </a:prstGeom>
        <a:solidFill>
          <a:schemeClr val="accent3">
            <a:alpha val="50000"/>
            <a:hueOff val="4500106"/>
            <a:satOff val="-6752"/>
            <a:lumOff val="-109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latin typeface="+mj-lt"/>
            </a:rPr>
            <a:t>Sense of vulnerability and exclusion</a:t>
          </a:r>
          <a:endParaRPr lang="en-GB" sz="1800" kern="1200" dirty="0"/>
        </a:p>
      </dsp:txBody>
      <dsp:txXfrm>
        <a:off x="5593367" y="1937108"/>
        <a:ext cx="1550395" cy="1446847"/>
      </dsp:txXfrm>
    </dsp:sp>
    <dsp:sp modelId="{AF48957E-421E-6641-84AD-9D0080BDE234}">
      <dsp:nvSpPr>
        <dsp:cNvPr id="0" name=""/>
        <dsp:cNvSpPr/>
      </dsp:nvSpPr>
      <dsp:spPr>
        <a:xfrm>
          <a:off x="4411408" y="4286916"/>
          <a:ext cx="2192589" cy="2046151"/>
        </a:xfrm>
        <a:prstGeom prst="ellipse">
          <a:avLst/>
        </a:prstGeom>
        <a:solidFill>
          <a:schemeClr val="accent3">
            <a:alpha val="50000"/>
            <a:hueOff val="6750160"/>
            <a:satOff val="-10128"/>
            <a:lumOff val="-16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latin typeface="+mj-lt"/>
            </a:rPr>
            <a:t>Perceived lack of transparency </a:t>
          </a:r>
          <a:endParaRPr lang="en-GB" sz="1800" kern="1200" dirty="0"/>
        </a:p>
      </dsp:txBody>
      <dsp:txXfrm>
        <a:off x="4732505" y="4586568"/>
        <a:ext cx="1550395" cy="1446847"/>
      </dsp:txXfrm>
    </dsp:sp>
    <dsp:sp modelId="{DA3FE700-80E4-5844-AB36-D69EABCF248F}">
      <dsp:nvSpPr>
        <dsp:cNvPr id="0" name=""/>
        <dsp:cNvSpPr/>
      </dsp:nvSpPr>
      <dsp:spPr>
        <a:xfrm>
          <a:off x="1625601" y="4286916"/>
          <a:ext cx="2192589" cy="2046151"/>
        </a:xfrm>
        <a:prstGeom prst="ellipse">
          <a:avLst/>
        </a:prstGeom>
        <a:solidFill>
          <a:schemeClr val="accent3">
            <a:alpha val="50000"/>
            <a:hueOff val="9000212"/>
            <a:satOff val="-13504"/>
            <a:lumOff val="-219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latin typeface="+mj-lt"/>
            </a:rPr>
            <a:t>Growing sense of </a:t>
          </a:r>
          <a:r>
            <a:rPr lang="en-GB" sz="1800" b="1" kern="1200" dirty="0" err="1" smtClean="0">
              <a:latin typeface="+mj-lt"/>
            </a:rPr>
            <a:t>managerialism</a:t>
          </a:r>
          <a:endParaRPr lang="en-GB" sz="1800" kern="1200" dirty="0"/>
        </a:p>
      </dsp:txBody>
      <dsp:txXfrm>
        <a:off x="1946698" y="4586568"/>
        <a:ext cx="1550395" cy="1446847"/>
      </dsp:txXfrm>
    </dsp:sp>
    <dsp:sp modelId="{50C90640-0266-B44C-ADBE-DB67798F0A58}">
      <dsp:nvSpPr>
        <dsp:cNvPr id="0" name=""/>
        <dsp:cNvSpPr/>
      </dsp:nvSpPr>
      <dsp:spPr>
        <a:xfrm>
          <a:off x="764739" y="1637456"/>
          <a:ext cx="2192589" cy="2046151"/>
        </a:xfrm>
        <a:prstGeom prst="ellipse">
          <a:avLst/>
        </a:prstGeom>
        <a:solidFill>
          <a:schemeClr val="accent3">
            <a:alpha val="50000"/>
            <a:hueOff val="11250266"/>
            <a:satOff val="-16880"/>
            <a:lumOff val="-27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latin typeface="+mj-lt"/>
            </a:rPr>
            <a:t>Concern about changes in HE sector</a:t>
          </a:r>
          <a:endParaRPr lang="en-GB" sz="1800" kern="1200" dirty="0"/>
        </a:p>
      </dsp:txBody>
      <dsp:txXfrm>
        <a:off x="1085836" y="1937108"/>
        <a:ext cx="1550395" cy="144684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64D7C0-3CAF-CF4F-B25F-D0B933849D41}" type="datetimeFigureOut">
              <a:rPr lang="en-US" smtClean="0"/>
              <a:t>12/11/15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58559C-7590-EA4F-B4CF-B023D0BB3CD3}" type="slidenum">
              <a:rPr lang="en-US" smtClean="0"/>
              <a:t>‹#›</a:t>
            </a:fld>
            <a:endParaRPr lang="en-US"/>
          </a:p>
        </p:txBody>
      </p:sp>
    </p:spTree>
    <p:extLst>
      <p:ext uri="{BB962C8B-B14F-4D97-AF65-F5344CB8AC3E}">
        <p14:creationId xmlns:p14="http://schemas.microsoft.com/office/powerpoint/2010/main" val="2538317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744E6-966D-474A-BD8A-D63095C477F0}"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10053-6F8F-C342-8713-7C3AEA82AB09}" type="slidenum">
              <a:rPr lang="en-US" smtClean="0"/>
              <a:t>‹#›</a:t>
            </a:fld>
            <a:endParaRPr lang="en-US"/>
          </a:p>
        </p:txBody>
      </p:sp>
    </p:spTree>
    <p:extLst>
      <p:ext uri="{BB962C8B-B14F-4D97-AF65-F5344CB8AC3E}">
        <p14:creationId xmlns:p14="http://schemas.microsoft.com/office/powerpoint/2010/main" val="18252616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latin typeface="+mn-lt"/>
                <a:ea typeface="+mn-ea"/>
                <a:cs typeface="+mn-cs"/>
              </a:rPr>
              <a:t>‘Effective leaders of dual identity organizations should personify and support both identities.  University presidents who were never professors (ordained members of the priesthood) will always be considered managers, not leaders.  This deficiency should impair their effectiveness during retrenchment when they must be perceived as the champion of the normative as well as the utilitarian values of the organization.’ </a:t>
            </a:r>
            <a:r>
              <a:rPr lang="en-GB" sz="1100" kern="1200" dirty="0" smtClean="0">
                <a:solidFill>
                  <a:schemeClr val="tx1"/>
                </a:solidFill>
                <a:latin typeface="+mn-lt"/>
                <a:ea typeface="+mn-ea"/>
                <a:cs typeface="+mn-cs"/>
              </a:rPr>
              <a:t>(Albert and </a:t>
            </a:r>
            <a:r>
              <a:rPr lang="en-GB" sz="1100" kern="1200" dirty="0" err="1" smtClean="0">
                <a:solidFill>
                  <a:schemeClr val="tx1"/>
                </a:solidFill>
                <a:latin typeface="+mn-lt"/>
                <a:ea typeface="+mn-ea"/>
                <a:cs typeface="+mn-cs"/>
              </a:rPr>
              <a:t>Whetten</a:t>
            </a:r>
            <a:r>
              <a:rPr lang="en-GB" sz="1100" kern="1200" dirty="0" smtClean="0">
                <a:solidFill>
                  <a:schemeClr val="tx1"/>
                </a:solidFill>
                <a:latin typeface="+mn-lt"/>
                <a:ea typeface="+mn-ea"/>
                <a:cs typeface="+mn-cs"/>
              </a:rPr>
              <a:t>, 2004: 112)</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“The culture of academics is, if anything, distrustful of overt </a:t>
            </a:r>
            <a:r>
              <a:rPr lang="en-US" sz="1100" dirty="0" err="1" smtClean="0"/>
              <a:t>organisational</a:t>
            </a:r>
            <a:r>
              <a:rPr lang="en-US" sz="1100" dirty="0" smtClean="0"/>
              <a:t> leadership. This appears to be partly about not wanting to swap their professional expertise for what is perceived as the more banal role of management, but also about a more deep-seated resistance to the language of leadership.” (Oakley &amp; </a:t>
            </a:r>
            <a:r>
              <a:rPr lang="en-US" sz="1100" dirty="0" err="1" smtClean="0"/>
              <a:t>Selwood</a:t>
            </a:r>
            <a:r>
              <a:rPr lang="en-US" sz="1100" dirty="0" smtClean="0"/>
              <a:t>, 2010, p. 6)</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FF9DDD-5B7C-441D-B60E-E202F75CCB80}"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BFF9DDD-5B7C-441D-B60E-E202F75CCB80}"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term such as hybrid would be a more accurate description of situational practice that includes both individual leaders and holistic leadership units working in tandem than distributed, because the notion of hybrid signals a mixture of types.”  (</a:t>
            </a:r>
            <a:r>
              <a:rPr lang="en-US" dirty="0" err="1" smtClean="0"/>
              <a:t>Gronn</a:t>
            </a:r>
            <a:r>
              <a:rPr lang="en-US" dirty="0" smtClean="0"/>
              <a:t>, 2009, p. 384)</a:t>
            </a:r>
          </a:p>
        </p:txBody>
      </p:sp>
      <p:sp>
        <p:nvSpPr>
          <p:cNvPr id="4" name="Slide Number Placeholder 3"/>
          <p:cNvSpPr>
            <a:spLocks noGrp="1"/>
          </p:cNvSpPr>
          <p:nvPr>
            <p:ph type="sldNum" sz="quarter" idx="10"/>
          </p:nvPr>
        </p:nvSpPr>
        <p:spPr/>
        <p:txBody>
          <a:bodyPr/>
          <a:lstStyle/>
          <a:p>
            <a:fld id="{EE595D2D-E2D3-4BC1-82E6-12DCB4AE4C8E}"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25AB6941-D0C1-2948-AD2A-7159AE2668D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405469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5AB6941-D0C1-2948-AD2A-7159AE2668D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340246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5AB6941-D0C1-2948-AD2A-7159AE2668D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21974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5AB6941-D0C1-2948-AD2A-7159AE2668D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306732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AB6941-D0C1-2948-AD2A-7159AE2668D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60707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25AB6941-D0C1-2948-AD2A-7159AE2668D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363241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25AB6941-D0C1-2948-AD2A-7159AE2668D9}"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78640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25AB6941-D0C1-2948-AD2A-7159AE2668D9}"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39484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B6941-D0C1-2948-AD2A-7159AE2668D9}"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28540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AB6941-D0C1-2948-AD2A-7159AE2668D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9537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AB6941-D0C1-2948-AD2A-7159AE2668D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78A28-1FB2-8B44-A0FE-5FFD5420502E}" type="slidenum">
              <a:rPr lang="en-US" smtClean="0"/>
              <a:t>‹#›</a:t>
            </a:fld>
            <a:endParaRPr lang="en-US"/>
          </a:p>
        </p:txBody>
      </p:sp>
    </p:spTree>
    <p:extLst>
      <p:ext uri="{BB962C8B-B14F-4D97-AF65-F5344CB8AC3E}">
        <p14:creationId xmlns:p14="http://schemas.microsoft.com/office/powerpoint/2010/main" val="8897113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B6941-D0C1-2948-AD2A-7159AE2668D9}" type="datetimeFigureOut">
              <a:rPr lang="en-US" smtClean="0"/>
              <a:t>12/11/15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78A28-1FB2-8B44-A0FE-5FFD5420502E}" type="slidenum">
              <a:rPr lang="en-US" smtClean="0"/>
              <a:t>‹#›</a:t>
            </a:fld>
            <a:endParaRPr lang="en-US"/>
          </a:p>
        </p:txBody>
      </p:sp>
    </p:spTree>
    <p:extLst>
      <p:ext uri="{BB962C8B-B14F-4D97-AF65-F5344CB8AC3E}">
        <p14:creationId xmlns:p14="http://schemas.microsoft.com/office/powerpoint/2010/main" val="2422294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9332"/>
            <a:ext cx="9144000" cy="226906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8" name="Title 7"/>
          <p:cNvSpPr>
            <a:spLocks noGrp="1"/>
          </p:cNvSpPr>
          <p:nvPr>
            <p:ph type="ctrTitle"/>
          </p:nvPr>
        </p:nvSpPr>
        <p:spPr>
          <a:xfrm>
            <a:off x="423333" y="2130425"/>
            <a:ext cx="8314267" cy="1730375"/>
          </a:xfrm>
        </p:spPr>
        <p:txBody>
          <a:bodyPr>
            <a:noAutofit/>
          </a:bodyPr>
          <a:lstStyle/>
          <a:p>
            <a:pPr>
              <a:spcAft>
                <a:spcPts val="1200"/>
              </a:spcAft>
            </a:pPr>
            <a:r>
              <a:rPr lang="en-GB" sz="4000" b="1" dirty="0" smtClean="0">
                <a:solidFill>
                  <a:srgbClr val="FFFFFF"/>
                </a:solidFill>
              </a:rPr>
              <a:t>The Changing Nature of University Leadership: Implications for Development Practitioners</a:t>
            </a:r>
            <a:br>
              <a:rPr lang="en-GB" sz="4000" b="1" dirty="0" smtClean="0">
                <a:solidFill>
                  <a:srgbClr val="FFFFFF"/>
                </a:solidFill>
              </a:rPr>
            </a:br>
            <a:r>
              <a:rPr lang="en-GB" sz="1400" b="1" dirty="0" smtClean="0"/>
              <a:t/>
            </a:r>
            <a:br>
              <a:rPr lang="en-GB" sz="1400" b="1" dirty="0" smtClean="0"/>
            </a:br>
            <a:r>
              <a:rPr lang="en-GB" sz="4000" b="1" dirty="0" smtClean="0"/>
              <a:t>  </a:t>
            </a:r>
            <a:r>
              <a:rPr lang="en-GB" sz="3400" b="1" i="1" dirty="0" smtClean="0">
                <a:solidFill>
                  <a:srgbClr val="1F497D"/>
                </a:solidFill>
              </a:rPr>
              <a:t>Developing a Culture of Shared Leadership</a:t>
            </a:r>
            <a:endParaRPr lang="en-GB" sz="3400" b="1" i="1" dirty="0">
              <a:solidFill>
                <a:srgbClr val="1F497D"/>
              </a:solidFill>
            </a:endParaRPr>
          </a:p>
        </p:txBody>
      </p:sp>
      <p:sp>
        <p:nvSpPr>
          <p:cNvPr id="9" name="Subtitle 8"/>
          <p:cNvSpPr>
            <a:spLocks noGrp="1"/>
          </p:cNvSpPr>
          <p:nvPr>
            <p:ph type="subTitle" idx="1"/>
          </p:nvPr>
        </p:nvSpPr>
        <p:spPr>
          <a:xfrm>
            <a:off x="1371600" y="4521199"/>
            <a:ext cx="6400800" cy="1405467"/>
          </a:xfrm>
        </p:spPr>
        <p:txBody>
          <a:bodyPr>
            <a:normAutofit fontScale="92500" lnSpcReduction="10000"/>
          </a:bodyPr>
          <a:lstStyle/>
          <a:p>
            <a:r>
              <a:rPr lang="en-GB" b="1" dirty="0" smtClean="0"/>
              <a:t>Prof Richard Bolden</a:t>
            </a:r>
          </a:p>
          <a:p>
            <a:r>
              <a:rPr lang="en-GB" sz="2800" dirty="0" smtClean="0"/>
              <a:t>Bristol Leadership Centre</a:t>
            </a:r>
          </a:p>
          <a:p>
            <a:r>
              <a:rPr lang="en-GB" sz="2800" dirty="0" smtClean="0"/>
              <a:t>University of the West of England</a:t>
            </a:r>
            <a:endParaRPr lang="en-GB" sz="2800" dirty="0"/>
          </a:p>
        </p:txBody>
      </p:sp>
    </p:spTree>
    <p:extLst>
      <p:ext uri="{BB962C8B-B14F-4D97-AF65-F5344CB8AC3E}">
        <p14:creationId xmlns:p14="http://schemas.microsoft.com/office/powerpoint/2010/main" val="377759006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239225"/>
              </p:ext>
            </p:extLst>
          </p:nvPr>
        </p:nvGraphicFramePr>
        <p:xfrm>
          <a:off x="609600" y="372532"/>
          <a:ext cx="8229600" cy="633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38117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05548773"/>
              </p:ext>
            </p:extLst>
          </p:nvPr>
        </p:nvGraphicFramePr>
        <p:xfrm>
          <a:off x="609600" y="372532"/>
          <a:ext cx="8229600" cy="633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196667" y="6366933"/>
            <a:ext cx="1947333" cy="369332"/>
          </a:xfrm>
          <a:prstGeom prst="rect">
            <a:avLst/>
          </a:prstGeom>
          <a:noFill/>
        </p:spPr>
        <p:txBody>
          <a:bodyPr wrap="square" rtlCol="0">
            <a:spAutoFit/>
          </a:bodyPr>
          <a:lstStyle/>
          <a:p>
            <a:r>
              <a:rPr lang="en-GB" dirty="0" smtClean="0"/>
              <a:t>Bolden et al., 2012</a:t>
            </a:r>
            <a:endParaRPr lang="en-GB" dirty="0"/>
          </a:p>
        </p:txBody>
      </p:sp>
    </p:spTree>
    <p:extLst>
      <p:ext uri="{BB962C8B-B14F-4D97-AF65-F5344CB8AC3E}">
        <p14:creationId xmlns:p14="http://schemas.microsoft.com/office/powerpoint/2010/main" val="13908845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8864" cy="1143000"/>
          </a:xfrm>
        </p:spPr>
        <p:txBody>
          <a:bodyPr>
            <a:noAutofit/>
          </a:bodyPr>
          <a:lstStyle/>
          <a:p>
            <a:r>
              <a:rPr lang="en-GB" sz="3600" dirty="0" smtClean="0"/>
              <a:t>Universities as dual identity organisations</a:t>
            </a:r>
            <a:endParaRPr lang="en-GB" sz="3600" dirty="0"/>
          </a:p>
        </p:txBody>
      </p:sp>
      <p:grpSp>
        <p:nvGrpSpPr>
          <p:cNvPr id="3" name="Group 2"/>
          <p:cNvGrpSpPr/>
          <p:nvPr/>
        </p:nvGrpSpPr>
        <p:grpSpPr>
          <a:xfrm>
            <a:off x="1749719" y="1600294"/>
            <a:ext cx="2191346" cy="2560308"/>
            <a:chOff x="251520" y="1502486"/>
            <a:chExt cx="2088232" cy="2574585"/>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8784" y="1502486"/>
              <a:ext cx="1713249" cy="2574585"/>
            </a:xfrm>
            <a:prstGeom prst="rect">
              <a:avLst/>
            </a:prstGeom>
            <a:noFill/>
            <a:ln w="9525">
              <a:noFill/>
              <a:miter lim="800000"/>
              <a:headEnd/>
              <a:tailEnd/>
            </a:ln>
          </p:spPr>
        </p:pic>
        <p:sp>
          <p:nvSpPr>
            <p:cNvPr id="8" name="TextBox 7"/>
            <p:cNvSpPr txBox="1"/>
            <p:nvPr/>
          </p:nvSpPr>
          <p:spPr>
            <a:xfrm>
              <a:off x="251520" y="3645024"/>
              <a:ext cx="2088232" cy="409081"/>
            </a:xfrm>
            <a:prstGeom prst="rect">
              <a:avLst/>
            </a:prstGeom>
            <a:noFill/>
          </p:spPr>
          <p:txBody>
            <a:bodyPr wrap="square" rtlCol="0">
              <a:spAutoFit/>
            </a:bodyPr>
            <a:lstStyle/>
            <a:p>
              <a:pPr algn="ctr"/>
              <a:r>
                <a:rPr lang="en-GB" sz="2400" dirty="0" smtClean="0">
                  <a:solidFill>
                    <a:schemeClr val="bg1"/>
                  </a:solidFill>
                </a:rPr>
                <a:t>Normative</a:t>
              </a:r>
              <a:endParaRPr lang="en-GB" sz="2400" dirty="0">
                <a:solidFill>
                  <a:schemeClr val="bg1"/>
                </a:solidFill>
              </a:endParaRPr>
            </a:p>
          </p:txBody>
        </p:sp>
      </p:grpSp>
      <p:grpSp>
        <p:nvGrpSpPr>
          <p:cNvPr id="4" name="Group 3"/>
          <p:cNvGrpSpPr/>
          <p:nvPr/>
        </p:nvGrpSpPr>
        <p:grpSpPr>
          <a:xfrm>
            <a:off x="5185436" y="1600294"/>
            <a:ext cx="2024328" cy="2541980"/>
            <a:chOff x="323528" y="4365104"/>
            <a:chExt cx="1872208" cy="2377462"/>
          </a:xfrm>
        </p:grpSpPr>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7544" y="4365104"/>
              <a:ext cx="1656184" cy="2377462"/>
            </a:xfrm>
            <a:prstGeom prst="rect">
              <a:avLst/>
            </a:prstGeom>
            <a:noFill/>
            <a:ln w="9525">
              <a:noFill/>
              <a:miter lim="800000"/>
              <a:headEnd/>
              <a:tailEnd/>
            </a:ln>
          </p:spPr>
        </p:pic>
        <p:sp>
          <p:nvSpPr>
            <p:cNvPr id="9" name="TextBox 8"/>
            <p:cNvSpPr txBox="1"/>
            <p:nvPr/>
          </p:nvSpPr>
          <p:spPr>
            <a:xfrm>
              <a:off x="323528" y="6237312"/>
              <a:ext cx="1872208" cy="393721"/>
            </a:xfrm>
            <a:prstGeom prst="rect">
              <a:avLst/>
            </a:prstGeom>
            <a:noFill/>
          </p:spPr>
          <p:txBody>
            <a:bodyPr wrap="square" rtlCol="0">
              <a:spAutoFit/>
            </a:bodyPr>
            <a:lstStyle/>
            <a:p>
              <a:pPr algn="ctr"/>
              <a:r>
                <a:rPr lang="en-GB" sz="2400" dirty="0" smtClean="0">
                  <a:solidFill>
                    <a:srgbClr val="FFFFFF"/>
                  </a:solidFill>
                </a:rPr>
                <a:t>Utilitarian</a:t>
              </a:r>
              <a:endParaRPr lang="en-GB" sz="2400" dirty="0">
                <a:solidFill>
                  <a:srgbClr val="FFFFFF"/>
                </a:solidFill>
              </a:endParaRPr>
            </a:p>
          </p:txBody>
        </p:sp>
      </p:grpSp>
      <p:sp>
        <p:nvSpPr>
          <p:cNvPr id="5" name="TextBox 4"/>
          <p:cNvSpPr txBox="1"/>
          <p:nvPr/>
        </p:nvSpPr>
        <p:spPr>
          <a:xfrm>
            <a:off x="135467" y="2279597"/>
            <a:ext cx="1614252" cy="1015663"/>
          </a:xfrm>
          <a:prstGeom prst="rect">
            <a:avLst/>
          </a:prstGeom>
          <a:noFill/>
        </p:spPr>
        <p:txBody>
          <a:bodyPr wrap="square" rtlCol="0">
            <a:spAutoFit/>
          </a:bodyPr>
          <a:lstStyle/>
          <a:p>
            <a:pPr algn="r"/>
            <a:r>
              <a:rPr lang="en-US" sz="2000" i="1" dirty="0" smtClean="0"/>
              <a:t>Monastic</a:t>
            </a:r>
          </a:p>
          <a:p>
            <a:pPr algn="r"/>
            <a:r>
              <a:rPr lang="en-US" sz="2000" i="1" dirty="0" smtClean="0"/>
              <a:t>Community</a:t>
            </a:r>
          </a:p>
          <a:p>
            <a:pPr algn="r"/>
            <a:r>
              <a:rPr lang="en-US" sz="2000" i="1" dirty="0"/>
              <a:t>P</a:t>
            </a:r>
            <a:r>
              <a:rPr lang="en-US" sz="2000" i="1" dirty="0" smtClean="0"/>
              <a:t>urpose</a:t>
            </a:r>
            <a:endParaRPr lang="en-US" sz="2000" i="1" dirty="0"/>
          </a:p>
        </p:txBody>
      </p:sp>
      <p:sp>
        <p:nvSpPr>
          <p:cNvPr id="6" name="Rectangle 5"/>
          <p:cNvSpPr/>
          <p:nvPr/>
        </p:nvSpPr>
        <p:spPr>
          <a:xfrm>
            <a:off x="3403600" y="4160602"/>
            <a:ext cx="2675467" cy="415498"/>
          </a:xfrm>
          <a:prstGeom prst="rect">
            <a:avLst/>
          </a:prstGeom>
        </p:spPr>
        <p:txBody>
          <a:bodyPr wrap="square">
            <a:spAutoFit/>
          </a:bodyPr>
          <a:lstStyle/>
          <a:p>
            <a:pPr algn="ctr">
              <a:lnSpc>
                <a:spcPct val="120000"/>
              </a:lnSpc>
            </a:pPr>
            <a:r>
              <a:rPr lang="en-GB" dirty="0" smtClean="0"/>
              <a:t>Albert &amp; </a:t>
            </a:r>
            <a:r>
              <a:rPr lang="en-GB" dirty="0" err="1" smtClean="0"/>
              <a:t>Whetten</a:t>
            </a:r>
            <a:r>
              <a:rPr lang="en-GB" dirty="0"/>
              <a:t>, </a:t>
            </a:r>
            <a:r>
              <a:rPr lang="en-GB" dirty="0" smtClean="0"/>
              <a:t>2004</a:t>
            </a:r>
            <a:endParaRPr lang="en-GB" dirty="0"/>
          </a:p>
        </p:txBody>
      </p:sp>
      <p:sp>
        <p:nvSpPr>
          <p:cNvPr id="12" name="TextBox 11"/>
          <p:cNvSpPr txBox="1"/>
          <p:nvPr/>
        </p:nvSpPr>
        <p:spPr>
          <a:xfrm>
            <a:off x="7209764" y="2447243"/>
            <a:ext cx="1901225" cy="1015663"/>
          </a:xfrm>
          <a:prstGeom prst="rect">
            <a:avLst/>
          </a:prstGeom>
          <a:noFill/>
        </p:spPr>
        <p:txBody>
          <a:bodyPr wrap="square" rtlCol="0">
            <a:spAutoFit/>
          </a:bodyPr>
          <a:lstStyle/>
          <a:p>
            <a:r>
              <a:rPr lang="en-US" sz="2000" i="1" dirty="0" smtClean="0"/>
              <a:t>Corporate</a:t>
            </a:r>
          </a:p>
          <a:p>
            <a:r>
              <a:rPr lang="en-US" sz="2000" i="1" dirty="0" smtClean="0"/>
              <a:t>Enterprise</a:t>
            </a:r>
          </a:p>
          <a:p>
            <a:r>
              <a:rPr lang="en-US" sz="2000" i="1" dirty="0"/>
              <a:t>P</a:t>
            </a:r>
            <a:r>
              <a:rPr lang="en-US" sz="2000" i="1" dirty="0" smtClean="0"/>
              <a:t>erformance</a:t>
            </a:r>
            <a:endParaRPr lang="en-US" sz="2000" i="1" dirty="0"/>
          </a:p>
        </p:txBody>
      </p:sp>
      <p:sp>
        <p:nvSpPr>
          <p:cNvPr id="7" name="Rectangle 6"/>
          <p:cNvSpPr/>
          <p:nvPr/>
        </p:nvSpPr>
        <p:spPr>
          <a:xfrm>
            <a:off x="345821" y="4902513"/>
            <a:ext cx="8466666"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200" dirty="0" smtClean="0">
                <a:solidFill>
                  <a:schemeClr val="tx2"/>
                </a:solidFill>
              </a:rPr>
              <a:t>“The culture of academics is, if anything, distrustful of overt </a:t>
            </a:r>
            <a:r>
              <a:rPr lang="en-US" sz="2200" dirty="0" err="1" smtClean="0">
                <a:solidFill>
                  <a:schemeClr val="tx2"/>
                </a:solidFill>
              </a:rPr>
              <a:t>organisational</a:t>
            </a:r>
            <a:r>
              <a:rPr lang="en-US" sz="2200" dirty="0" smtClean="0">
                <a:solidFill>
                  <a:schemeClr val="tx2"/>
                </a:solidFill>
              </a:rPr>
              <a:t> leadership. This appears to be partly about not wanting to swap their professional expertise for what is perceived as the more banal role of management, but also about a more deep-seated resistance to the language of leadership.” (Oakley &amp; </a:t>
            </a:r>
            <a:r>
              <a:rPr lang="en-US" sz="2200" dirty="0" err="1" smtClean="0">
                <a:solidFill>
                  <a:schemeClr val="tx2"/>
                </a:solidFill>
              </a:rPr>
              <a:t>Selwood</a:t>
            </a:r>
            <a:r>
              <a:rPr lang="en-US" sz="2200" dirty="0" smtClean="0">
                <a:solidFill>
                  <a:schemeClr val="tx2"/>
                </a:solidFill>
              </a:rPr>
              <a:t>, 2010, p. 6)</a:t>
            </a:r>
            <a:endParaRPr lang="en-US" sz="2200" dirty="0">
              <a:solidFill>
                <a:schemeClr val="tx2"/>
              </a:solidFill>
            </a:endParaRPr>
          </a:p>
        </p:txBody>
      </p:sp>
      <p:sp>
        <p:nvSpPr>
          <p:cNvPr id="10" name="Left-Right Arrow 9"/>
          <p:cNvSpPr/>
          <p:nvPr/>
        </p:nvSpPr>
        <p:spPr>
          <a:xfrm>
            <a:off x="3941065" y="2447243"/>
            <a:ext cx="1244371" cy="66849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269327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Herding cats or engaging citizens?</a:t>
            </a:r>
            <a:endParaRPr lang="en-GB" dirty="0"/>
          </a:p>
        </p:txBody>
      </p:sp>
      <p:sp>
        <p:nvSpPr>
          <p:cNvPr id="3" name="Content Placeholder 2"/>
          <p:cNvSpPr>
            <a:spLocks noGrp="1"/>
          </p:cNvSpPr>
          <p:nvPr>
            <p:ph idx="1"/>
          </p:nvPr>
        </p:nvSpPr>
        <p:spPr/>
        <p:txBody>
          <a:bodyPr>
            <a:noAutofit/>
          </a:bodyPr>
          <a:lstStyle/>
          <a:p>
            <a:pPr marL="0" indent="0" algn="ctr">
              <a:lnSpc>
                <a:spcPct val="120000"/>
              </a:lnSpc>
              <a:buNone/>
            </a:pPr>
            <a:r>
              <a:rPr lang="en-GB" sz="2400" dirty="0" smtClean="0"/>
              <a:t>“I think the tendency all over the country is to get more and more </a:t>
            </a:r>
            <a:r>
              <a:rPr lang="en-GB" sz="2400" dirty="0" err="1" smtClean="0"/>
              <a:t>managerialist</a:t>
            </a:r>
            <a:r>
              <a:rPr lang="en-GB" sz="2400" dirty="0" smtClean="0"/>
              <a:t>... I think, especially at universities, managers have to hold their nerve and trust their staff... looking around, I think most of us are engaged. There’s a few who aren’t, who’ve either burnt out or become extremely cynical but I’d say most of us are engaged but we’re engaged with the role and with our students, not necessarily with the university. So I think leaders have to work on that because there are times when I was almost alienated from the university and that is not a good thing.” </a:t>
            </a:r>
            <a:br>
              <a:rPr lang="en-GB" sz="2400" dirty="0" smtClean="0"/>
            </a:br>
            <a:r>
              <a:rPr lang="en-GB" sz="2400" dirty="0" smtClean="0"/>
              <a:t>(R17, female, principal lecturer, post-92)</a:t>
            </a:r>
          </a:p>
          <a:p>
            <a:pPr marL="0" indent="0" algn="ctr">
              <a:lnSpc>
                <a:spcPct val="120000"/>
              </a:lnSpc>
              <a:buNone/>
            </a:pPr>
            <a:endParaRPr lang="en-GB" sz="2400" dirty="0"/>
          </a:p>
        </p:txBody>
      </p:sp>
    </p:spTree>
    <p:extLst>
      <p:ext uri="{BB962C8B-B14F-4D97-AF65-F5344CB8AC3E}">
        <p14:creationId xmlns:p14="http://schemas.microsoft.com/office/powerpoint/2010/main" val="232561262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48601" cy="1143000"/>
          </a:xfrm>
        </p:spPr>
        <p:txBody>
          <a:bodyPr>
            <a:noAutofit/>
          </a:bodyPr>
          <a:lstStyle/>
          <a:p>
            <a:r>
              <a:rPr lang="en-US" sz="3400" dirty="0" smtClean="0"/>
              <a:t>So, what do academics want from their leaders and managers?</a:t>
            </a:r>
            <a:endParaRPr lang="en-US" sz="3400" dirty="0"/>
          </a:p>
        </p:txBody>
      </p:sp>
      <p:grpSp>
        <p:nvGrpSpPr>
          <p:cNvPr id="6" name="Group 5"/>
          <p:cNvGrpSpPr/>
          <p:nvPr/>
        </p:nvGrpSpPr>
        <p:grpSpPr>
          <a:xfrm>
            <a:off x="4211960" y="4527005"/>
            <a:ext cx="3744416" cy="2292888"/>
            <a:chOff x="2771800" y="0"/>
            <a:chExt cx="4248472" cy="2795219"/>
          </a:xfrm>
        </p:grpSpPr>
        <p:pic>
          <p:nvPicPr>
            <p:cNvPr id="8" name="Picture 7"/>
            <p:cNvPicPr>
              <a:picLocks noChangeAspect="1"/>
            </p:cNvPicPr>
            <p:nvPr/>
          </p:nvPicPr>
          <p:blipFill>
            <a:blip r:embed="rId3"/>
            <a:stretch>
              <a:fillRect/>
            </a:stretch>
          </p:blipFill>
          <p:spPr>
            <a:xfrm>
              <a:off x="2771800" y="0"/>
              <a:ext cx="4171391" cy="2780927"/>
            </a:xfrm>
            <a:prstGeom prst="rect">
              <a:avLst/>
            </a:prstGeom>
          </p:spPr>
        </p:pic>
        <p:sp>
          <p:nvSpPr>
            <p:cNvPr id="12" name="TextBox 11"/>
            <p:cNvSpPr txBox="1"/>
            <p:nvPr/>
          </p:nvSpPr>
          <p:spPr>
            <a:xfrm>
              <a:off x="2771800" y="2348880"/>
              <a:ext cx="4248472" cy="446339"/>
            </a:xfrm>
            <a:prstGeom prst="rect">
              <a:avLst/>
            </a:prstGeom>
            <a:solidFill>
              <a:schemeClr val="bg1">
                <a:alpha val="48000"/>
              </a:schemeClr>
            </a:solidFill>
          </p:spPr>
          <p:txBody>
            <a:bodyPr wrap="square" rtlCol="0">
              <a:spAutoFit/>
            </a:bodyPr>
            <a:lstStyle/>
            <a:p>
              <a:pPr algn="ctr"/>
              <a:r>
                <a:rPr lang="en-US" sz="2000" dirty="0" smtClean="0"/>
                <a:t>Support for shared identity</a:t>
              </a:r>
              <a:endParaRPr lang="en-US" sz="2000" dirty="0"/>
            </a:p>
          </p:txBody>
        </p:sp>
      </p:grpSp>
      <p:grpSp>
        <p:nvGrpSpPr>
          <p:cNvPr id="16" name="Group 15"/>
          <p:cNvGrpSpPr/>
          <p:nvPr/>
        </p:nvGrpSpPr>
        <p:grpSpPr>
          <a:xfrm>
            <a:off x="2339752" y="1700809"/>
            <a:ext cx="3744416" cy="2045363"/>
            <a:chOff x="0" y="4725722"/>
            <a:chExt cx="4427984" cy="2153415"/>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4725722"/>
              <a:ext cx="4427984" cy="2122737"/>
            </a:xfrm>
            <a:prstGeom prst="rect">
              <a:avLst/>
            </a:prstGeom>
          </p:spPr>
        </p:pic>
        <p:sp>
          <p:nvSpPr>
            <p:cNvPr id="13" name="TextBox 12"/>
            <p:cNvSpPr txBox="1"/>
            <p:nvPr/>
          </p:nvSpPr>
          <p:spPr>
            <a:xfrm>
              <a:off x="0" y="6457890"/>
              <a:ext cx="4427984" cy="421247"/>
            </a:xfrm>
            <a:prstGeom prst="rect">
              <a:avLst/>
            </a:prstGeom>
            <a:solidFill>
              <a:schemeClr val="bg1">
                <a:alpha val="48000"/>
              </a:schemeClr>
            </a:solidFill>
          </p:spPr>
          <p:txBody>
            <a:bodyPr wrap="square" rtlCol="0">
              <a:spAutoFit/>
            </a:bodyPr>
            <a:lstStyle/>
            <a:p>
              <a:pPr algn="ctr"/>
              <a:r>
                <a:rPr lang="en-US" sz="2000" dirty="0" smtClean="0"/>
                <a:t>Boundary spanning &amp; resources</a:t>
              </a:r>
              <a:endParaRPr lang="en-US" sz="2000" dirty="0"/>
            </a:p>
          </p:txBody>
        </p:sp>
      </p:grpSp>
      <p:grpSp>
        <p:nvGrpSpPr>
          <p:cNvPr id="17" name="Group 16"/>
          <p:cNvGrpSpPr/>
          <p:nvPr/>
        </p:nvGrpSpPr>
        <p:grpSpPr>
          <a:xfrm>
            <a:off x="6211043" y="1704408"/>
            <a:ext cx="2221756" cy="3124405"/>
            <a:chOff x="6228184" y="3497386"/>
            <a:chExt cx="2915816" cy="3429808"/>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l="5637"/>
            <a:stretch/>
          </p:blipFill>
          <p:spPr>
            <a:xfrm>
              <a:off x="6228184" y="3497386"/>
              <a:ext cx="2915816" cy="3384896"/>
            </a:xfrm>
            <a:prstGeom prst="rect">
              <a:avLst/>
            </a:prstGeom>
          </p:spPr>
        </p:pic>
        <p:sp>
          <p:nvSpPr>
            <p:cNvPr id="14" name="TextBox 13"/>
            <p:cNvSpPr txBox="1"/>
            <p:nvPr/>
          </p:nvSpPr>
          <p:spPr>
            <a:xfrm>
              <a:off x="6228184" y="6150114"/>
              <a:ext cx="2915816" cy="777080"/>
            </a:xfrm>
            <a:prstGeom prst="rect">
              <a:avLst/>
            </a:prstGeom>
            <a:solidFill>
              <a:schemeClr val="bg1">
                <a:alpha val="48000"/>
              </a:schemeClr>
            </a:solidFill>
          </p:spPr>
          <p:txBody>
            <a:bodyPr wrap="square" rtlCol="0">
              <a:spAutoFit/>
            </a:bodyPr>
            <a:lstStyle/>
            <a:p>
              <a:pPr algn="ctr"/>
              <a:r>
                <a:rPr lang="en-US" sz="2000" dirty="0" smtClean="0"/>
                <a:t>Acculturation &amp; mentoring</a:t>
              </a:r>
              <a:endParaRPr lang="en-US" sz="2000" dirty="0"/>
            </a:p>
          </p:txBody>
        </p:sp>
      </p:grpSp>
      <p:grpSp>
        <p:nvGrpSpPr>
          <p:cNvPr id="19" name="Group 18"/>
          <p:cNvGrpSpPr/>
          <p:nvPr/>
        </p:nvGrpSpPr>
        <p:grpSpPr>
          <a:xfrm>
            <a:off x="529328" y="4527005"/>
            <a:ext cx="3497647" cy="2315885"/>
            <a:chOff x="228600" y="4504008"/>
            <a:chExt cx="3497647" cy="2315885"/>
          </a:xfrm>
        </p:grpSpPr>
        <p:pic>
          <p:nvPicPr>
            <p:cNvPr id="11" name="Picture 10"/>
            <p:cNvPicPr>
              <a:picLocks noChangeAspect="1"/>
            </p:cNvPicPr>
            <p:nvPr/>
          </p:nvPicPr>
          <p:blipFill rotWithShape="1">
            <a:blip r:embed="rId6"/>
            <a:srcRect l="9633" t="1880" b="9014"/>
            <a:stretch/>
          </p:blipFill>
          <p:spPr>
            <a:xfrm>
              <a:off x="228600" y="4504008"/>
              <a:ext cx="3497647" cy="2292887"/>
            </a:xfrm>
            <a:prstGeom prst="rect">
              <a:avLst/>
            </a:prstGeom>
          </p:spPr>
        </p:pic>
        <p:sp>
          <p:nvSpPr>
            <p:cNvPr id="18" name="TextBox 17"/>
            <p:cNvSpPr txBox="1"/>
            <p:nvPr/>
          </p:nvSpPr>
          <p:spPr>
            <a:xfrm>
              <a:off x="228600" y="6419783"/>
              <a:ext cx="3497647" cy="400110"/>
            </a:xfrm>
            <a:prstGeom prst="rect">
              <a:avLst/>
            </a:prstGeom>
            <a:solidFill>
              <a:schemeClr val="bg1">
                <a:alpha val="48000"/>
              </a:schemeClr>
            </a:solidFill>
          </p:spPr>
          <p:txBody>
            <a:bodyPr wrap="square" rtlCol="0">
              <a:spAutoFit/>
            </a:bodyPr>
            <a:lstStyle/>
            <a:p>
              <a:pPr algn="ctr"/>
              <a:r>
                <a:rPr lang="en-US" sz="2000" dirty="0" smtClean="0"/>
                <a:t>Horizon scanning &amp; framing</a:t>
              </a:r>
              <a:endParaRPr lang="en-US" sz="2000" dirty="0"/>
            </a:p>
          </p:txBody>
        </p:sp>
      </p:grpSp>
      <p:grpSp>
        <p:nvGrpSpPr>
          <p:cNvPr id="15" name="Group 14"/>
          <p:cNvGrpSpPr/>
          <p:nvPr/>
        </p:nvGrpSpPr>
        <p:grpSpPr>
          <a:xfrm>
            <a:off x="228599" y="1700808"/>
            <a:ext cx="2032825" cy="3157143"/>
            <a:chOff x="-8766" y="95635"/>
            <a:chExt cx="2996590" cy="4165367"/>
          </a:xfrm>
        </p:grpSpPr>
        <p:pic>
          <p:nvPicPr>
            <p:cNvPr id="4" name="Picture 3"/>
            <p:cNvPicPr>
              <a:picLocks noChangeAspect="1"/>
            </p:cNvPicPr>
            <p:nvPr/>
          </p:nvPicPr>
          <p:blipFill>
            <a:blip r:embed="rId7"/>
            <a:stretch>
              <a:fillRect/>
            </a:stretch>
          </p:blipFill>
          <p:spPr>
            <a:xfrm>
              <a:off x="-8766" y="95635"/>
              <a:ext cx="2996590" cy="4162047"/>
            </a:xfrm>
            <a:prstGeom prst="rect">
              <a:avLst/>
            </a:prstGeom>
          </p:spPr>
        </p:pic>
        <p:sp>
          <p:nvSpPr>
            <p:cNvPr id="5" name="TextBox 4"/>
            <p:cNvSpPr txBox="1"/>
            <p:nvPr/>
          </p:nvSpPr>
          <p:spPr>
            <a:xfrm>
              <a:off x="-8766" y="3327055"/>
              <a:ext cx="2987825" cy="933947"/>
            </a:xfrm>
            <a:prstGeom prst="rect">
              <a:avLst/>
            </a:prstGeom>
            <a:solidFill>
              <a:schemeClr val="bg1">
                <a:alpha val="70000"/>
              </a:schemeClr>
            </a:solidFill>
          </p:spPr>
          <p:txBody>
            <a:bodyPr wrap="square" rtlCol="0">
              <a:spAutoFit/>
            </a:bodyPr>
            <a:lstStyle/>
            <a:p>
              <a:pPr algn="ctr"/>
              <a:r>
                <a:rPr lang="en-US" sz="2000" dirty="0" smtClean="0"/>
                <a:t>Enabling environment</a:t>
              </a:r>
              <a:endParaRPr lang="en-US" sz="2000" dirty="0"/>
            </a:p>
          </p:txBody>
        </p:sp>
      </p:grpSp>
      <p:sp>
        <p:nvSpPr>
          <p:cNvPr id="10" name="TextBox 9"/>
          <p:cNvSpPr txBox="1"/>
          <p:nvPr/>
        </p:nvSpPr>
        <p:spPr>
          <a:xfrm>
            <a:off x="2261424" y="3717033"/>
            <a:ext cx="3949619" cy="830997"/>
          </a:xfrm>
          <a:prstGeom prst="rect">
            <a:avLst/>
          </a:prstGeom>
          <a:noFill/>
        </p:spPr>
        <p:txBody>
          <a:bodyPr wrap="square" rtlCol="0">
            <a:spAutoFit/>
          </a:bodyPr>
          <a:lstStyle/>
          <a:p>
            <a:pPr algn="ctr"/>
            <a:r>
              <a:rPr lang="en-US" sz="2400" b="1" i="1" dirty="0" smtClean="0">
                <a:solidFill>
                  <a:srgbClr val="1F497D"/>
                </a:solidFill>
              </a:rPr>
              <a:t>A hybrid configuration</a:t>
            </a:r>
            <a:br>
              <a:rPr lang="en-US" sz="2400" b="1" i="1" dirty="0" smtClean="0">
                <a:solidFill>
                  <a:srgbClr val="1F497D"/>
                </a:solidFill>
              </a:rPr>
            </a:br>
            <a:r>
              <a:rPr lang="en-US" sz="2400" b="1" i="1" dirty="0" smtClean="0">
                <a:solidFill>
                  <a:srgbClr val="1F497D"/>
                </a:solidFill>
              </a:rPr>
              <a:t>of leadership…</a:t>
            </a:r>
            <a:endParaRPr lang="en-US" sz="2400" b="1" i="1" dirty="0">
              <a:solidFill>
                <a:srgbClr val="1F497D"/>
              </a:solidFill>
            </a:endParaRPr>
          </a:p>
        </p:txBody>
      </p:sp>
    </p:spTree>
    <p:extLst>
      <p:ext uri="{BB962C8B-B14F-4D97-AF65-F5344CB8AC3E}">
        <p14:creationId xmlns:p14="http://schemas.microsoft.com/office/powerpoint/2010/main" val="289775332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10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10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10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422600"/>
            <a:ext cx="3302000" cy="467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descr="Academic leadership full rep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169" y="1265238"/>
            <a:ext cx="3149663" cy="4457171"/>
          </a:xfrm>
          <a:prstGeom prst="rect">
            <a:avLst/>
          </a:prstGeom>
        </p:spPr>
      </p:pic>
      <p:pic>
        <p:nvPicPr>
          <p:cNvPr id="3" name="Picture 2" descr="shared leadership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461" y="2061104"/>
            <a:ext cx="3136339" cy="4457171"/>
          </a:xfrm>
          <a:prstGeom prst="rect">
            <a:avLst/>
          </a:prstGeom>
        </p:spPr>
      </p:pic>
    </p:spTree>
    <p:extLst>
      <p:ext uri="{BB962C8B-B14F-4D97-AF65-F5344CB8AC3E}">
        <p14:creationId xmlns:p14="http://schemas.microsoft.com/office/powerpoint/2010/main" val="414182010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6957</TotalTime>
  <Words>525</Words>
  <Application>Microsoft Macintosh PowerPoint</Application>
  <PresentationFormat>On-screen Show (4:3)</PresentationFormat>
  <Paragraphs>46</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Changing Nature of University Leadership: Implications for Development Practitioners    Developing a Culture of Shared Leadership</vt:lpstr>
      <vt:lpstr>PowerPoint Presentation</vt:lpstr>
      <vt:lpstr>PowerPoint Presentation</vt:lpstr>
      <vt:lpstr>Universities as dual identity organisations</vt:lpstr>
      <vt:lpstr>Herding cats or engaging citizens?</vt:lpstr>
      <vt:lpstr>So, what do academics want from their leaders and managers?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academics really look for in a leader?</dc:title>
  <dc:creator>Richard Bolden</dc:creator>
  <cp:lastModifiedBy>Richard Bolden</cp:lastModifiedBy>
  <cp:revision>119</cp:revision>
  <cp:lastPrinted>2014-05-20T07:57:37Z</cp:lastPrinted>
  <dcterms:created xsi:type="dcterms:W3CDTF">2012-11-29T14:06:14Z</dcterms:created>
  <dcterms:modified xsi:type="dcterms:W3CDTF">2015-11-12T08:40:13Z</dcterms:modified>
</cp:coreProperties>
</file>